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1" r:id="rId4"/>
    <p:sldMasterId id="2147483882" r:id="rId5"/>
    <p:sldMasterId id="2147483902" r:id="rId6"/>
  </p:sldMasterIdLst>
  <p:notesMasterIdLst>
    <p:notesMasterId r:id="rId24"/>
  </p:notesMasterIdLst>
  <p:handoutMasterIdLst>
    <p:handoutMasterId r:id="rId25"/>
  </p:handoutMasterIdLst>
  <p:sldIdLst>
    <p:sldId id="256" r:id="rId7"/>
    <p:sldId id="318" r:id="rId8"/>
    <p:sldId id="298" r:id="rId9"/>
    <p:sldId id="317" r:id="rId10"/>
    <p:sldId id="327" r:id="rId11"/>
    <p:sldId id="320" r:id="rId12"/>
    <p:sldId id="321" r:id="rId13"/>
    <p:sldId id="322" r:id="rId14"/>
    <p:sldId id="297" r:id="rId15"/>
    <p:sldId id="314" r:id="rId16"/>
    <p:sldId id="323" r:id="rId17"/>
    <p:sldId id="324" r:id="rId18"/>
    <p:sldId id="325" r:id="rId19"/>
    <p:sldId id="316" r:id="rId20"/>
    <p:sldId id="326" r:id="rId21"/>
    <p:sldId id="319" r:id="rId22"/>
    <p:sldId id="32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6006E"/>
    <a:srgbClr val="000000"/>
    <a:srgbClr val="7F1F9D"/>
    <a:srgbClr val="A118A4"/>
    <a:srgbClr val="6F1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5332" autoAdjust="0"/>
  </p:normalViewPr>
  <p:slideViewPr>
    <p:cSldViewPr showGuides="1">
      <p:cViewPr>
        <p:scale>
          <a:sx n="100" d="100"/>
          <a:sy n="100" d="100"/>
        </p:scale>
        <p:origin x="-1056" y="-2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55BDB-7F1E-4B67-82D7-27D0BB640DC2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8A5BC-2F8E-493C-A8D6-783119BD9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397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2DD9B-B9EB-4DD5-8E21-BE488093CC0C}" type="datetimeFigureOut">
              <a:rPr lang="ru-RU" smtClean="0"/>
              <a:t>20.02.2022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4234A-CE1B-4CF0-896B-5F16379A65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07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одним скругленным углом 18"/>
          <p:cNvSpPr/>
          <p:nvPr userDrawn="1"/>
        </p:nvSpPr>
        <p:spPr>
          <a:xfrm flipH="1" flipV="1">
            <a:off x="0" y="-3"/>
            <a:ext cx="12192000" cy="5236116"/>
          </a:xfrm>
          <a:prstGeom prst="round1Rect">
            <a:avLst>
              <a:gd name="adj" fmla="val 16996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108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15938" y="549275"/>
            <a:ext cx="11160125" cy="5759449"/>
          </a:xfrm>
          <a:prstGeom prst="round2DiagRect">
            <a:avLst>
              <a:gd name="adj1" fmla="val 0"/>
              <a:gd name="adj2" fmla="val 21621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с одним скругленным углом 17"/>
          <p:cNvSpPr/>
          <p:nvPr userDrawn="1"/>
        </p:nvSpPr>
        <p:spPr>
          <a:xfrm flipV="1">
            <a:off x="0" y="-2"/>
            <a:ext cx="3261000" cy="1276752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46006E"/>
              </a:gs>
              <a:gs pos="100000">
                <a:schemeClr val="tx1"/>
              </a:gs>
            </a:gsLst>
            <a:lin ang="135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0800000">
            <a:off x="6096000" y="4868725"/>
            <a:ext cx="6096000" cy="1440000"/>
          </a:xfrm>
          <a:prstGeom prst="round2DiagRect">
            <a:avLst>
              <a:gd name="adj1" fmla="val 36109"/>
              <a:gd name="adj2" fmla="val 0"/>
            </a:avLst>
          </a:prstGeom>
          <a:gradFill>
            <a:gsLst>
              <a:gs pos="0">
                <a:srgbClr val="46006E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1989000"/>
            <a:ext cx="8819700" cy="144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76300" y="3429000"/>
            <a:ext cx="8819700" cy="14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ПОДЗАГОЛОВКА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079771" y="6308725"/>
            <a:ext cx="1596292" cy="360363"/>
          </a:xfrm>
        </p:spPr>
        <p:txBody>
          <a:bodyPr/>
          <a:lstStyle/>
          <a:p>
            <a:fld id="{3836835B-2651-4DA9-BBA3-14F7095E4B9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816000" y="5596476"/>
            <a:ext cx="4499700" cy="7122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816000" y="4884227"/>
            <a:ext cx="4499700" cy="7122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ИМЯ СПИКЕРА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" y="234000"/>
            <a:ext cx="2295000" cy="7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81801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с двумя скругленными противолежащими углами 29"/>
          <p:cNvSpPr/>
          <p:nvPr userDrawn="1"/>
        </p:nvSpPr>
        <p:spPr>
          <a:xfrm>
            <a:off x="8247664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с одним скругленным углом 28"/>
          <p:cNvSpPr/>
          <p:nvPr userDrawn="1"/>
        </p:nvSpPr>
        <p:spPr>
          <a:xfrm rot="10800000">
            <a:off x="0" y="0"/>
            <a:ext cx="12192000" cy="2349000"/>
          </a:xfrm>
          <a:prstGeom prst="round1Rect">
            <a:avLst>
              <a:gd name="adj" fmla="val 22149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1" name="Прямоугольник с двумя скругленными противолежащими углами 30"/>
          <p:cNvSpPr/>
          <p:nvPr userDrawn="1"/>
        </p:nvSpPr>
        <p:spPr>
          <a:xfrm>
            <a:off x="507602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с двумя скругленными противолежащими углами 31"/>
          <p:cNvSpPr/>
          <p:nvPr userDrawn="1"/>
        </p:nvSpPr>
        <p:spPr>
          <a:xfrm>
            <a:off x="4381801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с двумя скругленными противолежащими углами 32"/>
          <p:cNvSpPr/>
          <p:nvPr userDrawn="1"/>
        </p:nvSpPr>
        <p:spPr>
          <a:xfrm>
            <a:off x="8247664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>
            <a:off x="507602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809999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385967" y="2844000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15935" y="2844000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55998" y="2844000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4385967" y="5355938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15935" y="5355938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255998" y="5355938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45475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801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15938" y="549275"/>
            <a:ext cx="11160125" cy="5759449"/>
          </a:xfrm>
          <a:prstGeom prst="round2DiagRect">
            <a:avLst>
              <a:gd name="adj1" fmla="val 0"/>
              <a:gd name="adj2" fmla="val 21621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с одним скругленным углом 14"/>
          <p:cNvSpPr/>
          <p:nvPr userDrawn="1"/>
        </p:nvSpPr>
        <p:spPr>
          <a:xfrm flipH="1">
            <a:off x="6815998" y="4884226"/>
            <a:ext cx="5445001" cy="2054774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с одним скругленным углом 12"/>
          <p:cNvSpPr/>
          <p:nvPr userDrawn="1"/>
        </p:nvSpPr>
        <p:spPr>
          <a:xfrm rot="10800000" flipH="1">
            <a:off x="-69000" y="-81000"/>
            <a:ext cx="3285000" cy="1342524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1989000"/>
            <a:ext cx="8819700" cy="144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76300" y="3429000"/>
            <a:ext cx="8819700" cy="14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ПОДЗАГОЛОВКА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064143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816000" y="5596476"/>
            <a:ext cx="4499700" cy="7122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816000" y="4884227"/>
            <a:ext cx="4499700" cy="7122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ИМЯ СПИКЕРА</a:t>
            </a: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233979"/>
            <a:ext cx="2205061" cy="7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75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/>
          <p:cNvSpPr/>
          <p:nvPr userDrawn="1"/>
        </p:nvSpPr>
        <p:spPr>
          <a:xfrm>
            <a:off x="246000" y="3429000"/>
            <a:ext cx="11700000" cy="3510000"/>
          </a:xfrm>
          <a:prstGeom prst="round1Rect">
            <a:avLst>
              <a:gd name="adj" fmla="val 16985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9770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8" name="Прямоугольник с двумя скругленными противолежащими углами 7"/>
          <p:cNvSpPr/>
          <p:nvPr userDrawn="1"/>
        </p:nvSpPr>
        <p:spPr>
          <a:xfrm>
            <a:off x="507602" y="909637"/>
            <a:ext cx="11168460" cy="5399087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800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одним скругленным углом 21"/>
          <p:cNvSpPr/>
          <p:nvPr userDrawn="1"/>
        </p:nvSpPr>
        <p:spPr>
          <a:xfrm>
            <a:off x="246000" y="3429000"/>
            <a:ext cx="11700000" cy="3510000"/>
          </a:xfrm>
          <a:prstGeom prst="round1Rect">
            <a:avLst>
              <a:gd name="adj" fmla="val 16985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9769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385967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385967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26433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26433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4377634" y="1269000"/>
            <a:ext cx="3428398" cy="3285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8272698" y="1269000"/>
            <a:ext cx="3428398" cy="3285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с двумя скругленными противолежащими углами 28"/>
          <p:cNvSpPr/>
          <p:nvPr userDrawn="1"/>
        </p:nvSpPr>
        <p:spPr>
          <a:xfrm>
            <a:off x="507602" y="1269000"/>
            <a:ext cx="3428398" cy="3285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97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с одним скругленным углом 11"/>
          <p:cNvSpPr/>
          <p:nvPr userDrawn="1"/>
        </p:nvSpPr>
        <p:spPr>
          <a:xfrm rot="16200000" flipH="1">
            <a:off x="5668501" y="346501"/>
            <a:ext cx="7019999" cy="6164999"/>
          </a:xfrm>
          <a:prstGeom prst="round1Rect">
            <a:avLst>
              <a:gd name="adj" fmla="val 15422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07602" y="549275"/>
            <a:ext cx="11168460" cy="575945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909639"/>
            <a:ext cx="4859700" cy="1085466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65706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995106"/>
            <a:ext cx="4859700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76300" y="2709000"/>
            <a:ext cx="4859700" cy="323936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  <a:tabLst/>
              <a:defRPr sz="1600" b="0"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 marL="987552" indent="0"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</a:defRPr>
            </a:lvl3pPr>
            <a:lvl4pPr marL="18288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4pPr>
            <a:lvl5pPr marL="22860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lvl="0"/>
            <a:endParaRPr lang="ru-RU" dirty="0" smtClean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19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скругленным углом 16"/>
          <p:cNvSpPr/>
          <p:nvPr userDrawn="1"/>
        </p:nvSpPr>
        <p:spPr>
          <a:xfrm rot="5400000">
            <a:off x="538637" y="-58365"/>
            <a:ext cx="6389725" cy="7605004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с одним скругленным углом 11"/>
          <p:cNvSpPr/>
          <p:nvPr userDrawn="1"/>
        </p:nvSpPr>
        <p:spPr>
          <a:xfrm rot="5400000">
            <a:off x="2878637" y="-3073635"/>
            <a:ext cx="6434723" cy="12330000"/>
          </a:xfrm>
          <a:prstGeom prst="round1Rect">
            <a:avLst>
              <a:gd name="adj" fmla="val 11664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376001" y="549275"/>
            <a:ext cx="5939700" cy="1445830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376000" y="1995106"/>
            <a:ext cx="5939699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001" y="2709000"/>
            <a:ext cx="5939700" cy="359972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  <a:tabLst/>
              <a:defRPr sz="1600" b="0"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 marL="987552" indent="0"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</a:defRPr>
            </a:lvl3pPr>
            <a:lvl4pPr marL="18288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4pPr>
            <a:lvl5pPr marL="22860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lvl="0"/>
            <a:endParaRPr lang="ru-RU" dirty="0" smtClean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3" name="Прямоугольник с одним скругленным углом 22"/>
          <p:cNvSpPr/>
          <p:nvPr userDrawn="1"/>
        </p:nvSpPr>
        <p:spPr>
          <a:xfrm rot="5400000">
            <a:off x="1955864" y="-2150861"/>
            <a:ext cx="675274" cy="4725001"/>
          </a:xfrm>
          <a:prstGeom prst="round1Rect">
            <a:avLst>
              <a:gd name="adj" fmla="val 5000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039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414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3584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326000" y="181932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10" name="Прямоугольник с двумя скругленными противолежащими углами 9"/>
          <p:cNvSpPr/>
          <p:nvPr userDrawn="1"/>
        </p:nvSpPr>
        <p:spPr>
          <a:xfrm rot="16200000">
            <a:off x="3036137" y="-2601143"/>
            <a:ext cx="6074725" cy="11745000"/>
          </a:xfrm>
          <a:prstGeom prst="round2DiagRect">
            <a:avLst>
              <a:gd name="adj1" fmla="val 12068"/>
              <a:gd name="adj2" fmla="val 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326000" y="2179328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516300" y="181932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16300" y="2842457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16300" y="3865586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516300" y="4888715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1326000" y="2832129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1326000" y="3192129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1326000" y="385525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326000" y="4215258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1326000" y="4878387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1326000" y="5238387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0" name="Прямоугольник с одним скругленным углом 19"/>
          <p:cNvSpPr/>
          <p:nvPr userDrawn="1"/>
        </p:nvSpPr>
        <p:spPr>
          <a:xfrm rot="16200000" flipH="1">
            <a:off x="5916452" y="-396182"/>
            <a:ext cx="5399095" cy="7290000"/>
          </a:xfrm>
          <a:prstGeom prst="round1Rect">
            <a:avLst>
              <a:gd name="adj" fmla="val 20538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8211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V="1">
            <a:off x="-1460999" y="1460999"/>
            <a:ext cx="6858002" cy="3936004"/>
          </a:xfrm>
          <a:prstGeom prst="round1Rect">
            <a:avLst>
              <a:gd name="adj" fmla="val 13486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015638" y="549273"/>
            <a:ext cx="6660425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3584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016000" y="200851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016000" y="3436122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5016000" y="4898763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825700" y="2002377"/>
            <a:ext cx="58503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825700" y="2362376"/>
            <a:ext cx="58503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825700" y="3436122"/>
            <a:ext cx="58503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825700" y="3796121"/>
            <a:ext cx="58503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5825700" y="4878387"/>
            <a:ext cx="58503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825700" y="5238387"/>
            <a:ext cx="58503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-586228" y="1066498"/>
            <a:ext cx="5759450" cy="4725003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96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одним скругленным углом 17"/>
          <p:cNvSpPr/>
          <p:nvPr userDrawn="1"/>
        </p:nvSpPr>
        <p:spPr>
          <a:xfrm>
            <a:off x="246000" y="2709000"/>
            <a:ext cx="11700000" cy="4230000"/>
          </a:xfrm>
          <a:prstGeom prst="round1Rect">
            <a:avLst>
              <a:gd name="adj" fmla="val 16985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9408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776000" y="5294377"/>
            <a:ext cx="3960000" cy="6539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776000" y="4893622"/>
            <a:ext cx="39600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6" name="Content Placeholder 3"/>
          <p:cNvSpPr>
            <a:spLocks noGrp="1"/>
          </p:cNvSpPr>
          <p:nvPr>
            <p:ph sz="half" idx="21"/>
          </p:nvPr>
        </p:nvSpPr>
        <p:spPr>
          <a:xfrm>
            <a:off x="516300" y="4905921"/>
            <a:ext cx="1038656" cy="1042441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7715700" y="5294377"/>
            <a:ext cx="3960000" cy="6539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7715700" y="4893622"/>
            <a:ext cx="39600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24"/>
          </p:nvPr>
        </p:nvSpPr>
        <p:spPr>
          <a:xfrm>
            <a:off x="6456000" y="4905921"/>
            <a:ext cx="1038656" cy="1042441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7" name="Прямоугольник с двумя скругленными противолежащими углами 16"/>
          <p:cNvSpPr/>
          <p:nvPr userDrawn="1"/>
        </p:nvSpPr>
        <p:spPr>
          <a:xfrm>
            <a:off x="507602" y="909637"/>
            <a:ext cx="11168460" cy="3635921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847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/>
          <p:cNvSpPr/>
          <p:nvPr userDrawn="1"/>
        </p:nvSpPr>
        <p:spPr>
          <a:xfrm>
            <a:off x="0" y="3429000"/>
            <a:ext cx="12192000" cy="3461832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0799762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2" name="Прямоугольник с двумя скругленными противолежащими углами 11"/>
          <p:cNvSpPr/>
          <p:nvPr userDrawn="1"/>
        </p:nvSpPr>
        <p:spPr>
          <a:xfrm>
            <a:off x="507602" y="909637"/>
            <a:ext cx="11168460" cy="5399087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023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скругленным углом 16"/>
          <p:cNvSpPr/>
          <p:nvPr userDrawn="1"/>
        </p:nvSpPr>
        <p:spPr>
          <a:xfrm>
            <a:off x="246000" y="5274000"/>
            <a:ext cx="11700000" cy="1665000"/>
          </a:xfrm>
          <a:prstGeom prst="round1Rect">
            <a:avLst>
              <a:gd name="adj" fmla="val 16985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3583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19122" y="1991790"/>
            <a:ext cx="5216878" cy="18872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19122" y="1104389"/>
            <a:ext cx="5216878" cy="883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459184" y="1991790"/>
            <a:ext cx="5216878" cy="18872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459184" y="1104389"/>
            <a:ext cx="5216878" cy="883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13" name="Прямоугольник с двумя скругленными противолежащими углами 12"/>
          <p:cNvSpPr/>
          <p:nvPr userDrawn="1"/>
        </p:nvSpPr>
        <p:spPr>
          <a:xfrm>
            <a:off x="507602" y="4149000"/>
            <a:ext cx="52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с двумя скругленными противолежащими углами 21"/>
          <p:cNvSpPr/>
          <p:nvPr userDrawn="1"/>
        </p:nvSpPr>
        <p:spPr>
          <a:xfrm>
            <a:off x="6460651" y="4149000"/>
            <a:ext cx="52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39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223500" y="2214000"/>
            <a:ext cx="11745000" cy="2654862"/>
          </a:xfrm>
          <a:prstGeom prst="round2DiagRect">
            <a:avLst>
              <a:gd name="adj1" fmla="val 0"/>
              <a:gd name="adj2" fmla="val 23547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>
            <a:off x="4381801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с двумя скругленными противолежащими углами 19"/>
          <p:cNvSpPr/>
          <p:nvPr userDrawn="1"/>
        </p:nvSpPr>
        <p:spPr>
          <a:xfrm>
            <a:off x="8247664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с двумя скругленными противолежащими углами 28"/>
          <p:cNvSpPr/>
          <p:nvPr userDrawn="1"/>
        </p:nvSpPr>
        <p:spPr>
          <a:xfrm>
            <a:off x="507602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с двумя скругленными противолежащими углами 29"/>
          <p:cNvSpPr/>
          <p:nvPr userDrawn="1"/>
        </p:nvSpPr>
        <p:spPr>
          <a:xfrm>
            <a:off x="4381801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с двумя скругленными противолежащими углами 30"/>
          <p:cNvSpPr/>
          <p:nvPr userDrawn="1"/>
        </p:nvSpPr>
        <p:spPr>
          <a:xfrm>
            <a:off x="8247664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с двумя скругленными противолежащими углами 31"/>
          <p:cNvSpPr/>
          <p:nvPr userDrawn="1"/>
        </p:nvSpPr>
        <p:spPr>
          <a:xfrm>
            <a:off x="507602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9769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9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385967" y="2844000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15935" y="2844000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55998" y="2844000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4385967" y="5355938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15935" y="5355938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255998" y="5355938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2700000" scaled="0"/>
          </a:gradFill>
          <a:ln w="19050">
            <a:solidFill>
              <a:schemeClr val="tx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04963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15938" y="549275"/>
            <a:ext cx="11160125" cy="5759449"/>
          </a:xfrm>
          <a:prstGeom prst="round2DiagRect">
            <a:avLst>
              <a:gd name="adj1" fmla="val 0"/>
              <a:gd name="adj2" fmla="val 21621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с двумя скругленными противолежащими углами 13"/>
          <p:cNvSpPr/>
          <p:nvPr userDrawn="1"/>
        </p:nvSpPr>
        <p:spPr>
          <a:xfrm rot="10800000">
            <a:off x="6096000" y="4868725"/>
            <a:ext cx="6096000" cy="1440000"/>
          </a:xfrm>
          <a:prstGeom prst="round2DiagRect">
            <a:avLst>
              <a:gd name="adj1" fmla="val 36109"/>
              <a:gd name="adj2" fmla="val 0"/>
            </a:avLst>
          </a:prstGeom>
          <a:gradFill>
            <a:gsLst>
              <a:gs pos="0">
                <a:srgbClr val="46006E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с двумя скругленными противолежащими углами 12"/>
          <p:cNvSpPr/>
          <p:nvPr userDrawn="1"/>
        </p:nvSpPr>
        <p:spPr>
          <a:xfrm rot="10800000">
            <a:off x="0" y="0"/>
            <a:ext cx="3216000" cy="1261524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46006E"/>
              </a:gs>
              <a:gs pos="100000">
                <a:schemeClr val="tx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1989000"/>
            <a:ext cx="8819700" cy="144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76300" y="3429000"/>
            <a:ext cx="8819700" cy="144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ОБРАЗЕЦ ПОДЗАГОЛОВКА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10074744" y="6308725"/>
            <a:ext cx="1596292" cy="360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816000" y="5596476"/>
            <a:ext cx="4499700" cy="71224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Должность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816000" y="4884227"/>
            <a:ext cx="4499700" cy="7122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ИМЯ СПИКЕРА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3" y="234000"/>
            <a:ext cx="2295000" cy="7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76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с одним скругленным углом 9"/>
          <p:cNvSpPr/>
          <p:nvPr userDrawn="1"/>
        </p:nvSpPr>
        <p:spPr>
          <a:xfrm>
            <a:off x="246000" y="3429000"/>
            <a:ext cx="11700000" cy="3510000"/>
          </a:xfrm>
          <a:prstGeom prst="round1Rect">
            <a:avLst>
              <a:gd name="adj" fmla="val 16985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9770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8" name="Прямоугольник с двумя скругленными противолежащими углами 7"/>
          <p:cNvSpPr/>
          <p:nvPr userDrawn="1"/>
        </p:nvSpPr>
        <p:spPr>
          <a:xfrm>
            <a:off x="507602" y="909637"/>
            <a:ext cx="11168460" cy="5399087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35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одним скругленным углом 21"/>
          <p:cNvSpPr/>
          <p:nvPr userDrawn="1"/>
        </p:nvSpPr>
        <p:spPr>
          <a:xfrm>
            <a:off x="246000" y="3429000"/>
            <a:ext cx="11700000" cy="3510000"/>
          </a:xfrm>
          <a:prstGeom prst="round1Rect">
            <a:avLst>
              <a:gd name="adj" fmla="val 16985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3582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385967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385967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26433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26433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4377634" y="1269000"/>
            <a:ext cx="3428398" cy="3285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8272698" y="1269000"/>
            <a:ext cx="3428398" cy="3285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с двумя скругленными противолежащими углами 28"/>
          <p:cNvSpPr/>
          <p:nvPr userDrawn="1"/>
        </p:nvSpPr>
        <p:spPr>
          <a:xfrm>
            <a:off x="507602" y="1269000"/>
            <a:ext cx="3428398" cy="3285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923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07602" y="549275"/>
            <a:ext cx="11168460" cy="5759450"/>
          </a:xfrm>
          <a:prstGeom prst="round2DiagRect">
            <a:avLst>
              <a:gd name="adj1" fmla="val 0"/>
              <a:gd name="adj2" fmla="val 16910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с одним скругленным углом 11"/>
          <p:cNvSpPr/>
          <p:nvPr userDrawn="1"/>
        </p:nvSpPr>
        <p:spPr>
          <a:xfrm rot="16200000" flipH="1">
            <a:off x="5668501" y="346501"/>
            <a:ext cx="7019999" cy="6164999"/>
          </a:xfrm>
          <a:prstGeom prst="round1Rect">
            <a:avLst>
              <a:gd name="adj" fmla="val 15422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909639"/>
            <a:ext cx="4859700" cy="1085466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9770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995106"/>
            <a:ext cx="4859700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76300" y="2709000"/>
            <a:ext cx="4859700" cy="323936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  <a:tabLst/>
              <a:defRPr sz="1600" b="0"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 marL="987552" indent="0"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</a:defRPr>
            </a:lvl3pPr>
            <a:lvl4pPr marL="18288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4pPr>
            <a:lvl5pPr marL="22860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lvl="0"/>
            <a:endParaRPr lang="ru-RU" dirty="0" smtClean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76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с одним скругленным углом 11"/>
          <p:cNvSpPr/>
          <p:nvPr userDrawn="1"/>
        </p:nvSpPr>
        <p:spPr>
          <a:xfrm rot="5400000">
            <a:off x="2930915" y="-2952358"/>
            <a:ext cx="6330167" cy="12191999"/>
          </a:xfrm>
          <a:prstGeom prst="round1Rect">
            <a:avLst>
              <a:gd name="adj" fmla="val 116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5400000">
            <a:off x="613636" y="-64363"/>
            <a:ext cx="6308728" cy="7536004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376001" y="549275"/>
            <a:ext cx="5939700" cy="1445830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376000" y="1995106"/>
            <a:ext cx="5939699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001" y="2709000"/>
            <a:ext cx="5939700" cy="359972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  <a:tabLst/>
              <a:defRPr sz="1600" b="0"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 marL="987552" indent="0"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</a:defRPr>
            </a:lvl3pPr>
            <a:lvl4pPr marL="18288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4pPr>
            <a:lvl5pPr marL="22860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lvl="0"/>
            <a:endParaRPr lang="ru-RU" dirty="0" smtClean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3" name="Прямоугольник с одним скругленным углом 22"/>
          <p:cNvSpPr/>
          <p:nvPr userDrawn="1"/>
        </p:nvSpPr>
        <p:spPr>
          <a:xfrm rot="5400000">
            <a:off x="2042641" y="-2064084"/>
            <a:ext cx="570717" cy="4656002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46006E"/>
              </a:gs>
              <a:gs pos="100000">
                <a:schemeClr val="tx1"/>
              </a:gs>
            </a:gsLst>
            <a:lin ang="162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516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414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85438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326000" y="181932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10" name="Прямоугольник с двумя скругленными противолежащими углами 9"/>
          <p:cNvSpPr/>
          <p:nvPr userDrawn="1"/>
        </p:nvSpPr>
        <p:spPr>
          <a:xfrm rot="16200000">
            <a:off x="3036137" y="-2601143"/>
            <a:ext cx="6074725" cy="11745000"/>
          </a:xfrm>
          <a:prstGeom prst="round2DiagRect">
            <a:avLst>
              <a:gd name="adj1" fmla="val 12068"/>
              <a:gd name="adj2" fmla="val 0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326000" y="2179328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516300" y="182712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16300" y="2850257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16300" y="3873386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516300" y="4896515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1326000" y="2832129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1326000" y="3192129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1326000" y="385525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326000" y="4215258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1326000" y="4878387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1326000" y="5238387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0" name="Прямоугольник с одним скругленным углом 19"/>
          <p:cNvSpPr/>
          <p:nvPr userDrawn="1"/>
        </p:nvSpPr>
        <p:spPr>
          <a:xfrm rot="16200000" flipH="1">
            <a:off x="5916452" y="-396182"/>
            <a:ext cx="5399095" cy="7290000"/>
          </a:xfrm>
          <a:prstGeom prst="round1Rect">
            <a:avLst>
              <a:gd name="adj" fmla="val 20538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7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V="1">
            <a:off x="-1460999" y="1460999"/>
            <a:ext cx="6858002" cy="3936004"/>
          </a:xfrm>
          <a:prstGeom prst="round1Rect">
            <a:avLst>
              <a:gd name="adj" fmla="val 13486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015638" y="549273"/>
            <a:ext cx="6660425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016000" y="200851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016000" y="3436122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5016000" y="4898763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825700" y="2002377"/>
            <a:ext cx="58503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825700" y="2362376"/>
            <a:ext cx="58503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825700" y="3436122"/>
            <a:ext cx="58503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825700" y="3796121"/>
            <a:ext cx="58503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5825700" y="4878387"/>
            <a:ext cx="58503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825700" y="5238387"/>
            <a:ext cx="58503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-586228" y="1066498"/>
            <a:ext cx="5759450" cy="4725003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1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одним скругленным углом 17"/>
          <p:cNvSpPr/>
          <p:nvPr userDrawn="1"/>
        </p:nvSpPr>
        <p:spPr>
          <a:xfrm>
            <a:off x="246000" y="2709000"/>
            <a:ext cx="11700000" cy="4230000"/>
          </a:xfrm>
          <a:prstGeom prst="round1Rect">
            <a:avLst>
              <a:gd name="adj" fmla="val 16985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3221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776000" y="5294377"/>
            <a:ext cx="3960000" cy="6539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776000" y="4893622"/>
            <a:ext cx="39600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6" name="Content Placeholder 3"/>
          <p:cNvSpPr>
            <a:spLocks noGrp="1"/>
          </p:cNvSpPr>
          <p:nvPr>
            <p:ph sz="half" idx="21"/>
          </p:nvPr>
        </p:nvSpPr>
        <p:spPr>
          <a:xfrm>
            <a:off x="516300" y="4905921"/>
            <a:ext cx="1038656" cy="1042441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7715700" y="5294377"/>
            <a:ext cx="3960000" cy="6539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7715700" y="4893622"/>
            <a:ext cx="39600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24"/>
          </p:nvPr>
        </p:nvSpPr>
        <p:spPr>
          <a:xfrm>
            <a:off x="6456000" y="4905921"/>
            <a:ext cx="1038656" cy="1042441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2"/>
            <a:ext cx="11160124" cy="630636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7" name="Прямоугольник с двумя скругленными противолежащими углами 16"/>
          <p:cNvSpPr/>
          <p:nvPr userDrawn="1"/>
        </p:nvSpPr>
        <p:spPr>
          <a:xfrm>
            <a:off x="507602" y="909637"/>
            <a:ext cx="11168460" cy="3635921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497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одним скругленным углом 10"/>
          <p:cNvSpPr/>
          <p:nvPr userDrawn="1"/>
        </p:nvSpPr>
        <p:spPr>
          <a:xfrm rot="10800000">
            <a:off x="0" y="0"/>
            <a:ext cx="12192000" cy="2934000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0760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0760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385967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385967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264332" y="4985536"/>
            <a:ext cx="3420065" cy="11316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8264332" y="4572733"/>
            <a:ext cx="3420065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24" name="Прямоугольник с двумя скругленными противолежащими углами 23"/>
          <p:cNvSpPr/>
          <p:nvPr userDrawn="1"/>
        </p:nvSpPr>
        <p:spPr>
          <a:xfrm>
            <a:off x="4377634" y="1269000"/>
            <a:ext cx="3428398" cy="3285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с двумя скругленными противолежащими углами 27"/>
          <p:cNvSpPr/>
          <p:nvPr userDrawn="1"/>
        </p:nvSpPr>
        <p:spPr>
          <a:xfrm>
            <a:off x="8272698" y="1269000"/>
            <a:ext cx="3428398" cy="3285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1269000"/>
            <a:ext cx="3428398" cy="328500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159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скругленным углом 16"/>
          <p:cNvSpPr/>
          <p:nvPr userDrawn="1"/>
        </p:nvSpPr>
        <p:spPr>
          <a:xfrm>
            <a:off x="246000" y="5274000"/>
            <a:ext cx="11700000" cy="1665000"/>
          </a:xfrm>
          <a:prstGeom prst="round1Rect">
            <a:avLst>
              <a:gd name="adj" fmla="val 16985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6908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19122" y="1991790"/>
            <a:ext cx="5216878" cy="18872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19122" y="1104389"/>
            <a:ext cx="5216878" cy="883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459184" y="1991790"/>
            <a:ext cx="5216878" cy="18872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459184" y="1104389"/>
            <a:ext cx="5216878" cy="883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13" name="Прямоугольник с двумя скругленными противолежащими углами 12"/>
          <p:cNvSpPr/>
          <p:nvPr userDrawn="1"/>
        </p:nvSpPr>
        <p:spPr>
          <a:xfrm>
            <a:off x="507602" y="4149000"/>
            <a:ext cx="52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с двумя скругленными противолежащими углами 21"/>
          <p:cNvSpPr/>
          <p:nvPr userDrawn="1"/>
        </p:nvSpPr>
        <p:spPr>
          <a:xfrm>
            <a:off x="6460651" y="4149000"/>
            <a:ext cx="52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486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223500" y="2214000"/>
            <a:ext cx="11745000" cy="2654862"/>
          </a:xfrm>
          <a:prstGeom prst="round2DiagRect">
            <a:avLst>
              <a:gd name="adj1" fmla="val 0"/>
              <a:gd name="adj2" fmla="val 23547"/>
            </a:avLst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с двумя скругленными противолежащими углами 18"/>
          <p:cNvSpPr/>
          <p:nvPr userDrawn="1"/>
        </p:nvSpPr>
        <p:spPr>
          <a:xfrm>
            <a:off x="4381801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с двумя скругленными противолежащими углами 19"/>
          <p:cNvSpPr/>
          <p:nvPr userDrawn="1"/>
        </p:nvSpPr>
        <p:spPr>
          <a:xfrm>
            <a:off x="8247664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с двумя скругленными противолежащими углами 28"/>
          <p:cNvSpPr/>
          <p:nvPr userDrawn="1"/>
        </p:nvSpPr>
        <p:spPr>
          <a:xfrm>
            <a:off x="507602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с двумя скругленными противолежащими углами 29"/>
          <p:cNvSpPr/>
          <p:nvPr userDrawn="1"/>
        </p:nvSpPr>
        <p:spPr>
          <a:xfrm>
            <a:off x="4381801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с двумя скругленными противолежащими углами 30"/>
          <p:cNvSpPr/>
          <p:nvPr userDrawn="1"/>
        </p:nvSpPr>
        <p:spPr>
          <a:xfrm>
            <a:off x="8247664" y="1275039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с двумя скругленными противолежащими углами 31"/>
          <p:cNvSpPr/>
          <p:nvPr userDrawn="1"/>
        </p:nvSpPr>
        <p:spPr>
          <a:xfrm>
            <a:off x="507602" y="3768860"/>
            <a:ext cx="34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0073582" y="6308725"/>
            <a:ext cx="1596292" cy="360363"/>
          </a:xfrm>
          <a:prstGeom prst="rect">
            <a:avLst/>
          </a:prstGeom>
        </p:spPr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7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28251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4385967" y="2844000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515935" y="2844000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8255998" y="2844000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4385967" y="5355938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515935" y="5355938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37" hasCustomPrompt="1"/>
          </p:nvPr>
        </p:nvSpPr>
        <p:spPr>
          <a:xfrm>
            <a:off x="8255998" y="5355938"/>
            <a:ext cx="3420065" cy="585000"/>
          </a:xfrm>
          <a:prstGeom prst="round2DiagRect">
            <a:avLst>
              <a:gd name="adj1" fmla="val 0"/>
              <a:gd name="adj2" fmla="val 50000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r" defTabSz="914400" rtl="0" eaLnBrk="1" fontAlgn="auto" latinLnBrk="0" hangingPunct="1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 smtClean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991155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0" y="-18038"/>
            <a:ext cx="12192000" cy="687603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16200000" flipH="1">
            <a:off x="5705983" y="371981"/>
            <a:ext cx="6876037" cy="6096001"/>
          </a:xfrm>
          <a:prstGeom prst="round1Rect">
            <a:avLst>
              <a:gd name="adj" fmla="val 15422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 userDrawn="1"/>
        </p:nvSpPr>
        <p:spPr>
          <a:xfrm>
            <a:off x="507602" y="549275"/>
            <a:ext cx="11168460" cy="5759450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876300" y="909639"/>
            <a:ext cx="4859700" cy="1085466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76300" y="1995106"/>
            <a:ext cx="4859700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76300" y="2709000"/>
            <a:ext cx="4859700" cy="323936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  <a:tabLst/>
              <a:defRPr sz="1600" b="0"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 marL="987552" indent="0"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</a:defRPr>
            </a:lvl3pPr>
            <a:lvl4pPr marL="18288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4pPr>
            <a:lvl5pPr marL="22860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lvl="0"/>
            <a:endParaRPr lang="ru-RU" dirty="0" smtClean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1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 userDrawn="1"/>
        </p:nvSpPr>
        <p:spPr>
          <a:xfrm>
            <a:off x="5376000" y="3744000"/>
            <a:ext cx="6816000" cy="3113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Прямоугольник с одним скругленным углом 11"/>
          <p:cNvSpPr/>
          <p:nvPr userDrawn="1"/>
        </p:nvSpPr>
        <p:spPr>
          <a:xfrm rot="5400000">
            <a:off x="2930915" y="-2952358"/>
            <a:ext cx="6330167" cy="12191999"/>
          </a:xfrm>
          <a:prstGeom prst="round1Rect">
            <a:avLst>
              <a:gd name="adj" fmla="val 116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одним скругленным углом 16"/>
          <p:cNvSpPr/>
          <p:nvPr userDrawn="1"/>
        </p:nvSpPr>
        <p:spPr>
          <a:xfrm rot="5400000">
            <a:off x="613636" y="-64363"/>
            <a:ext cx="6308728" cy="7536004"/>
          </a:xfrm>
          <a:prstGeom prst="round1Rect">
            <a:avLst>
              <a:gd name="adj" fmla="val 8964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376001" y="549275"/>
            <a:ext cx="5939700" cy="1445830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376000" y="1995106"/>
            <a:ext cx="5939699" cy="7138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001" y="2709000"/>
            <a:ext cx="5939700" cy="3599724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  <a:tabLst/>
              <a:defRPr sz="1600" b="0"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 marL="987552" indent="0">
              <a:buFont typeface="Arial" panose="020B0604020202020204" pitchFamily="34" charset="0"/>
              <a:buNone/>
              <a:defRPr sz="1400" baseline="0">
                <a:solidFill>
                  <a:schemeClr val="bg1"/>
                </a:solidFill>
              </a:defRPr>
            </a:lvl3pPr>
            <a:lvl4pPr marL="18288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4pPr>
            <a:lvl5pPr marL="2286000" indent="-384048">
              <a:buFont typeface="Arial" panose="020B0604020202020204" pitchFamily="34" charset="0"/>
              <a:buChar char="•"/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marL="285750" marR="0" lvl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 smtClean="0"/>
              <a:t>Образец текста перечисление</a:t>
            </a:r>
          </a:p>
          <a:p>
            <a:pPr lvl="0"/>
            <a:endParaRPr lang="ru-RU" dirty="0" smtClean="0"/>
          </a:p>
        </p:txBody>
      </p:sp>
      <p:pic>
        <p:nvPicPr>
          <p:cNvPr id="26" name="Рисунок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3" name="Прямоугольник с одним скругленным углом 22"/>
          <p:cNvSpPr/>
          <p:nvPr userDrawn="1"/>
        </p:nvSpPr>
        <p:spPr>
          <a:xfrm rot="5400000">
            <a:off x="2042641" y="-2064084"/>
            <a:ext cx="570717" cy="4656002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46006E"/>
              </a:gs>
              <a:gs pos="100000">
                <a:schemeClr val="accent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49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H="1">
            <a:off x="5715001" y="380999"/>
            <a:ext cx="6858000" cy="6096001"/>
          </a:xfrm>
          <a:prstGeom prst="round1Rect">
            <a:avLst>
              <a:gd name="adj" fmla="val 15422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549273"/>
            <a:ext cx="4140063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/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326000" y="181932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10" name="Прямоугольник с двумя скругленными противолежащими углами 9"/>
          <p:cNvSpPr/>
          <p:nvPr userDrawn="1"/>
        </p:nvSpPr>
        <p:spPr>
          <a:xfrm rot="16200000">
            <a:off x="3036137" y="-2601143"/>
            <a:ext cx="6074725" cy="11745000"/>
          </a:xfrm>
          <a:prstGeom prst="round2DiagRect">
            <a:avLst>
              <a:gd name="adj1" fmla="val 12068"/>
              <a:gd name="adj2" fmla="val 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1326000" y="2179328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516300" y="1821619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16300" y="2830817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16300" y="385525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516300" y="4878387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1326000" y="2832129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1326000" y="3192129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1326000" y="3855258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326000" y="4215258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1326000" y="4878387"/>
            <a:ext cx="3330001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1326000" y="5238387"/>
            <a:ext cx="3330001" cy="53229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H="1">
            <a:off x="5881957" y="-361681"/>
            <a:ext cx="5399089" cy="7220997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97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с одним скругленным углом 24"/>
          <p:cNvSpPr/>
          <p:nvPr userDrawn="1"/>
        </p:nvSpPr>
        <p:spPr>
          <a:xfrm rot="16200000" flipV="1">
            <a:off x="-1460999" y="1460999"/>
            <a:ext cx="6858002" cy="3936004"/>
          </a:xfrm>
          <a:prstGeom prst="round1Rect">
            <a:avLst>
              <a:gd name="adj" fmla="val 13486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015638" y="549273"/>
            <a:ext cx="6660425" cy="1149549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Content Placeholder 3"/>
          <p:cNvSpPr>
            <a:spLocks noGrp="1"/>
          </p:cNvSpPr>
          <p:nvPr>
            <p:ph sz="half" idx="19"/>
          </p:nvPr>
        </p:nvSpPr>
        <p:spPr>
          <a:xfrm>
            <a:off x="5016000" y="2008518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half" idx="20"/>
          </p:nvPr>
        </p:nvSpPr>
        <p:spPr>
          <a:xfrm>
            <a:off x="5016000" y="3436122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1"/>
          </p:nvPr>
        </p:nvSpPr>
        <p:spPr>
          <a:xfrm>
            <a:off x="5016000" y="4898763"/>
            <a:ext cx="720000" cy="722623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5825700" y="2002377"/>
            <a:ext cx="58503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5825700" y="2362376"/>
            <a:ext cx="5850363" cy="10666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825700" y="3436122"/>
            <a:ext cx="58503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5825700" y="3796121"/>
            <a:ext cx="5850363" cy="107033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5825700" y="4878387"/>
            <a:ext cx="5850363" cy="3600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Подзаголовок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27" hasCustomPrompt="1"/>
          </p:nvPr>
        </p:nvSpPr>
        <p:spPr>
          <a:xfrm>
            <a:off x="5825700" y="5238387"/>
            <a:ext cx="5850363" cy="107033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24" name="Прямоугольник с одним скругленным углом 23"/>
          <p:cNvSpPr/>
          <p:nvPr userDrawn="1"/>
        </p:nvSpPr>
        <p:spPr>
          <a:xfrm rot="16200000" flipV="1">
            <a:off x="-586228" y="1066498"/>
            <a:ext cx="5759450" cy="4725003"/>
          </a:xfrm>
          <a:prstGeom prst="round1Rect">
            <a:avLst>
              <a:gd name="adj" fmla="val 12609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66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с одним скругленным углом 17"/>
          <p:cNvSpPr/>
          <p:nvPr userDrawn="1"/>
        </p:nvSpPr>
        <p:spPr>
          <a:xfrm>
            <a:off x="0" y="3429000"/>
            <a:ext cx="12192000" cy="3461832"/>
          </a:xfrm>
          <a:prstGeom prst="round1Rect">
            <a:avLst>
              <a:gd name="adj" fmla="val 16985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776000" y="5294377"/>
            <a:ext cx="3960000" cy="6539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1776000" y="4893622"/>
            <a:ext cx="39600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26" name="Content Placeholder 3"/>
          <p:cNvSpPr>
            <a:spLocks noGrp="1"/>
          </p:cNvSpPr>
          <p:nvPr>
            <p:ph sz="half" idx="21"/>
          </p:nvPr>
        </p:nvSpPr>
        <p:spPr>
          <a:xfrm>
            <a:off x="516300" y="4905921"/>
            <a:ext cx="1038656" cy="1042441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7715700" y="5294377"/>
            <a:ext cx="3960000" cy="65398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7715700" y="4893622"/>
            <a:ext cx="3960000" cy="400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half" idx="24"/>
          </p:nvPr>
        </p:nvSpPr>
        <p:spPr>
          <a:xfrm>
            <a:off x="6456000" y="4905921"/>
            <a:ext cx="1038656" cy="1042441"/>
          </a:xfrm>
          <a:prstGeom prst="ellipse">
            <a:avLst/>
          </a:prstGeom>
          <a:ln w="12700">
            <a:noFill/>
          </a:ln>
        </p:spPr>
        <p:txBody>
          <a:bodyPr/>
          <a:lstStyle>
            <a:lvl1pPr>
              <a:defRPr sz="1200"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7" name="Прямоугольник с двумя скругленными противолежащими углами 16"/>
          <p:cNvSpPr/>
          <p:nvPr userDrawn="1"/>
        </p:nvSpPr>
        <p:spPr>
          <a:xfrm>
            <a:off x="507602" y="909637"/>
            <a:ext cx="11168460" cy="3635921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3754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solidFill>
          <a:schemeClr val="bg1">
            <a:alpha val="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с одним скругленным углом 16"/>
          <p:cNvSpPr/>
          <p:nvPr userDrawn="1"/>
        </p:nvSpPr>
        <p:spPr>
          <a:xfrm>
            <a:off x="0" y="5274000"/>
            <a:ext cx="12192000" cy="1616832"/>
          </a:xfrm>
          <a:prstGeom prst="round1Rect">
            <a:avLst>
              <a:gd name="adj" fmla="val 30835"/>
            </a:avLst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1"/>
          </p:nvPr>
        </p:nvSpPr>
        <p:spPr/>
        <p:txBody>
          <a:bodyPr lIns="0" r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19122" y="1991790"/>
            <a:ext cx="5216878" cy="18872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519122" y="1104389"/>
            <a:ext cx="5216878" cy="883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554" y="144000"/>
            <a:ext cx="579988" cy="630000"/>
          </a:xfrm>
          <a:prstGeom prst="rect">
            <a:avLst/>
          </a:prstGeom>
        </p:spPr>
      </p:pic>
      <p:sp>
        <p:nvSpPr>
          <p:cNvPr id="30" name="Заголовок 8"/>
          <p:cNvSpPr>
            <a:spLocks noGrp="1"/>
          </p:cNvSpPr>
          <p:nvPr>
            <p:ph type="title" hasCustomPrompt="1"/>
          </p:nvPr>
        </p:nvSpPr>
        <p:spPr>
          <a:xfrm>
            <a:off x="515938" y="279001"/>
            <a:ext cx="11160124" cy="630637"/>
          </a:xfrm>
          <a:prstGeom prst="rect">
            <a:avLst/>
          </a:prstGeo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6459184" y="1991790"/>
            <a:ext cx="5216878" cy="188721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Описание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459184" y="1104389"/>
            <a:ext cx="5216878" cy="883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 smtClean="0"/>
              <a:t>Название</a:t>
            </a:r>
          </a:p>
        </p:txBody>
      </p:sp>
      <p:sp>
        <p:nvSpPr>
          <p:cNvPr id="23" name="Прямоугольник с двумя скругленными противолежащими углами 22"/>
          <p:cNvSpPr/>
          <p:nvPr userDrawn="1"/>
        </p:nvSpPr>
        <p:spPr>
          <a:xfrm>
            <a:off x="507602" y="4149000"/>
            <a:ext cx="52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с двумя скругленными противолежащими углами 24"/>
          <p:cNvSpPr/>
          <p:nvPr userDrawn="1"/>
        </p:nvSpPr>
        <p:spPr>
          <a:xfrm>
            <a:off x="6460651" y="4149000"/>
            <a:ext cx="5228398" cy="2172078"/>
          </a:xfrm>
          <a:prstGeom prst="round2DiagRect">
            <a:avLst>
              <a:gd name="adj1" fmla="val 0"/>
              <a:gd name="adj2" fmla="val 16910"/>
            </a:avLst>
          </a:prstGeom>
          <a:solidFill>
            <a:schemeClr val="bg1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201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94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93" r:id="rId2"/>
    <p:sldLayoutId id="2147483894" r:id="rId3"/>
    <p:sldLayoutId id="2147483895" r:id="rId4"/>
    <p:sldLayoutId id="2147483914" r:id="rId5"/>
    <p:sldLayoutId id="2147483896" r:id="rId6"/>
    <p:sldLayoutId id="2147483911" r:id="rId7"/>
    <p:sldLayoutId id="2147483897" r:id="rId8"/>
    <p:sldLayoutId id="2147483898" r:id="rId9"/>
    <p:sldLayoutId id="2147483899" r:id="rId10"/>
    <p:sldLayoutId id="2147483917" r:id="rId11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 baseline="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24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84" r:id="rId2"/>
    <p:sldLayoutId id="2147483885" r:id="rId3"/>
    <p:sldLayoutId id="2147483886" r:id="rId4"/>
    <p:sldLayoutId id="2147483915" r:id="rId5"/>
    <p:sldLayoutId id="2147483887" r:id="rId6"/>
    <p:sldLayoutId id="2147483912" r:id="rId7"/>
    <p:sldLayoutId id="2147483888" r:id="rId8"/>
    <p:sldLayoutId id="2147483889" r:id="rId9"/>
    <p:sldLayoutId id="2147483890" r:id="rId10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6006E"/>
              </a:gs>
              <a:gs pos="100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 baseline="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79771" y="6308725"/>
            <a:ext cx="1596292" cy="360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aseline="0">
                <a:solidFill>
                  <a:schemeClr val="bg1"/>
                </a:solidFill>
              </a:defRPr>
            </a:lvl1pPr>
          </a:lstStyle>
          <a:p>
            <a:fld id="{3836835B-2651-4DA9-BBA3-14F7095E4B9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094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16" r:id="rId5"/>
    <p:sldLayoutId id="2147483907" r:id="rId6"/>
    <p:sldLayoutId id="2147483913" r:id="rId7"/>
    <p:sldLayoutId id="2147483908" r:id="rId8"/>
    <p:sldLayoutId id="2147483909" r:id="rId9"/>
    <p:sldLayoutId id="2147483910" r:id="rId10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0" hangingPunct="1">
        <a:lnSpc>
          <a:spcPct val="89000"/>
        </a:lnSpc>
        <a:spcBef>
          <a:spcPts val="0"/>
        </a:spcBef>
        <a:buFont typeface="Arial" panose="020B0604020202020204" pitchFamily="34" charset="0"/>
        <a:buNone/>
        <a:defRPr sz="4800" kern="1200" baseline="0">
          <a:solidFill>
            <a:srgbClr val="FF0000"/>
          </a:solidFill>
          <a:latin typeface="Segoe UI Black" panose="020B0A02040204020203" pitchFamily="34" charset="0"/>
          <a:ea typeface="Segoe UI Black" panose="020B0A02040204020203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4000"/>
        </a:lnSpc>
        <a:spcBef>
          <a:spcPts val="0"/>
        </a:spcBef>
        <a:spcAft>
          <a:spcPts val="200"/>
        </a:spcAft>
        <a:buFont typeface="Arial" panose="020B0604020202020204" pitchFamily="34" charset="0"/>
        <a:buNone/>
        <a:defRPr sz="24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orient="horz" pos="3747">
          <p15:clr>
            <a:srgbClr val="F26B43"/>
          </p15:clr>
        </p15:guide>
        <p15:guide id="3" orient="horz" pos="3974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7355">
          <p15:clr>
            <a:srgbClr val="F26B43"/>
          </p15:clr>
        </p15:guide>
        <p15:guide id="7" pos="552">
          <p15:clr>
            <a:srgbClr val="F26B43"/>
          </p15:clr>
        </p15:guide>
        <p15:guide id="8" pos="325">
          <p15:clr>
            <a:srgbClr val="F26B43"/>
          </p15:clr>
        </p15:guide>
        <p15:guide id="9" pos="7128">
          <p15:clr>
            <a:srgbClr val="F26B43"/>
          </p15:clr>
        </p15:guide>
        <p15:guide id="10" pos="3840">
          <p15:clr>
            <a:srgbClr val="F26B43"/>
          </p15:clr>
        </p15:guide>
        <p15:guide id="11" orient="horz" pos="57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c2-16-171-43-227.eu-north-1.compute.amazonaws.com:3000/d/twqdYjziz/micrometer-spring-throughput?orgId=1" TargetMode="External"/><Relationship Id="rId2" Type="http://schemas.openxmlformats.org/officeDocument/2006/relationships/hyperlink" Target="https://github.com/cblpope3/BandItCryptoBot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rive.google.com/drive/folders/1rVTcZazeI5d0tHWHsXhJhClvLFaCY5H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0"/>
            <a:ext cx="12192000" cy="6867000"/>
          </a:xfrm>
          <a:prstGeom prst="rect">
            <a:avLst/>
          </a:prstGeom>
          <a:noFill/>
        </p:spPr>
      </p:pic>
      <p:sp>
        <p:nvSpPr>
          <p:cNvPr id="15" name="Прямоугольник с одним скругленным углом 14"/>
          <p:cNvSpPr/>
          <p:nvPr/>
        </p:nvSpPr>
        <p:spPr>
          <a:xfrm rot="10800000" flipV="1">
            <a:off x="6816000" y="5355275"/>
            <a:ext cx="5376000" cy="96268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12121"/>
              <a:gd name="adj2" fmla="val 22129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58;p19"/>
          <p:cNvSpPr txBox="1">
            <a:spLocks/>
          </p:cNvSpPr>
          <p:nvPr/>
        </p:nvSpPr>
        <p:spPr>
          <a:xfrm>
            <a:off x="876300" y="3282975"/>
            <a:ext cx="8099700" cy="141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Google Shape;158;p19"/>
          <p:cNvSpPr txBox="1">
            <a:spLocks/>
          </p:cNvSpPr>
          <p:nvPr/>
        </p:nvSpPr>
        <p:spPr>
          <a:xfrm>
            <a:off x="839356" y="2046445"/>
            <a:ext cx="9944700" cy="14194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5400" b="1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Телеграм</a:t>
            </a:r>
            <a:r>
              <a:rPr lang="ru-RU" sz="5400" b="1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-Бот </a:t>
            </a:r>
            <a:r>
              <a:rPr lang="ru-RU" sz="5400" b="1" dirty="0" err="1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криптовалют</a:t>
            </a:r>
            <a:endParaRPr lang="en-US" sz="5400" b="1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Прямоугольник с одним скругленным углом 18"/>
          <p:cNvSpPr/>
          <p:nvPr/>
        </p:nvSpPr>
        <p:spPr>
          <a:xfrm flipV="1">
            <a:off x="0" y="0"/>
            <a:ext cx="3216000" cy="126900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158;p19"/>
          <p:cNvSpPr txBox="1">
            <a:spLocks/>
          </p:cNvSpPr>
          <p:nvPr/>
        </p:nvSpPr>
        <p:spPr>
          <a:xfrm>
            <a:off x="6681000" y="5482558"/>
            <a:ext cx="4995064" cy="4946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b="1" dirty="0"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b="1" dirty="0" smtClean="0">
                <a:ea typeface="Segoe UI Black" panose="020B0A02040204020203" pitchFamily="34" charset="0"/>
                <a:cs typeface="Segoe UI" panose="020B0502040204020203" pitchFamily="34" charset="0"/>
              </a:rPr>
              <a:t>BAND_IT</a:t>
            </a:r>
          </a:p>
        </p:txBody>
      </p:sp>
      <p:sp>
        <p:nvSpPr>
          <p:cNvPr id="18" name="Google Shape;158;p19"/>
          <p:cNvSpPr txBox="1">
            <a:spLocks/>
          </p:cNvSpPr>
          <p:nvPr/>
        </p:nvSpPr>
        <p:spPr>
          <a:xfrm>
            <a:off x="7545236" y="5814276"/>
            <a:ext cx="4140064" cy="58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fld id="{20AF2D31-1C9D-4072-B89E-2C45C64BE7C8}" type="datetime2">
              <a:rPr lang="ru-RU" sz="1400" smtClean="0">
                <a:ea typeface="Segoe UI Black" panose="020B0A02040204020203" pitchFamily="34" charset="0"/>
                <a:cs typeface="Segoe UI" panose="020B0502040204020203" pitchFamily="34" charset="0"/>
              </a:rPr>
              <a:t>воскресенье, 20 февраля 2022 г.</a:t>
            </a:fld>
            <a:endParaRPr lang="ru-RU" sz="1400" dirty="0" smtClean="0"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233979"/>
            <a:ext cx="2205061" cy="735021"/>
          </a:xfrm>
          <a:prstGeom prst="rect">
            <a:avLst/>
          </a:prstGeom>
        </p:spPr>
      </p:pic>
      <p:sp>
        <p:nvSpPr>
          <p:cNvPr id="16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 smtClean="0"/>
              <a:t>©2021 «БУКИ»</a:t>
            </a:r>
            <a:endParaRPr lang="ru-RU" sz="11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60783" y="59650"/>
            <a:ext cx="2655000" cy="114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Corvette\Pictures\be3229b42e36db21b04795b2c6ee11a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32" y="59650"/>
            <a:ext cx="923268" cy="113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NeoStudy\Хакатон\BAND_IT_test\QR_cod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8" y="28131"/>
            <a:ext cx="1242283" cy="12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0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en-US" dirty="0" smtClean="0"/>
              <a:t>UML </a:t>
            </a:r>
            <a:r>
              <a:rPr lang="en-US" dirty="0" err="1" smtClean="0"/>
              <a:t>TriggersDB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5122" name="Picture 2" descr="D:\NeoStudy\Хакатон\BAND_IT_test\Аналитика\UML TriggerD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24"/>
          <a:stretch/>
        </p:blipFill>
        <p:spPr bwMode="auto">
          <a:xfrm>
            <a:off x="1866001" y="1314000"/>
            <a:ext cx="9090000" cy="47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63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Особенности программного решения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5" name="Объект 11"/>
          <p:cNvSpPr>
            <a:spLocks noGrp="1"/>
          </p:cNvSpPr>
          <p:nvPr>
            <p:ph sz="half" idx="1"/>
          </p:nvPr>
        </p:nvSpPr>
        <p:spPr>
          <a:xfrm>
            <a:off x="1146000" y="1314000"/>
            <a:ext cx="9405000" cy="4410000"/>
          </a:xfrm>
        </p:spPr>
        <p:txBody>
          <a:bodyPr/>
          <a:lstStyle/>
          <a:p>
            <a:r>
              <a:rPr lang="ru-RU" sz="2000" dirty="0" smtClean="0"/>
              <a:t>Разработан на </a:t>
            </a:r>
            <a:r>
              <a:rPr lang="en-US" sz="2000" dirty="0" smtClean="0"/>
              <a:t>Java Spring Framework</a:t>
            </a:r>
            <a:endParaRPr lang="ru-RU" sz="2000" dirty="0" smtClean="0"/>
          </a:p>
          <a:p>
            <a:r>
              <a:rPr lang="en-US" sz="2000" dirty="0"/>
              <a:t>Stateless </a:t>
            </a:r>
            <a:r>
              <a:rPr lang="ru-RU" sz="2000" dirty="0" smtClean="0"/>
              <a:t>интерфейс пользователя</a:t>
            </a:r>
            <a:r>
              <a:rPr lang="en-US" sz="2000" dirty="0" smtClean="0"/>
              <a:t> – </a:t>
            </a:r>
            <a:r>
              <a:rPr lang="ru-RU" sz="2000" dirty="0" smtClean="0"/>
              <a:t>работает быстро и эффективно</a:t>
            </a:r>
            <a:endParaRPr lang="en-US" sz="2000" dirty="0" smtClean="0"/>
          </a:p>
          <a:p>
            <a:r>
              <a:rPr lang="ru-RU" sz="2000" dirty="0" smtClean="0"/>
              <a:t>Архитектура адаптирована под быстрое расширение количества поддерживаемых валют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/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351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/>
              <a:t>Отчет о тестировании </a:t>
            </a:r>
            <a:r>
              <a:rPr lang="ru-RU" dirty="0" smtClean="0"/>
              <a:t>@</a:t>
            </a:r>
            <a:r>
              <a:rPr lang="ru-RU" dirty="0" err="1"/>
              <a:t>BanditTestBot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Объект 11"/>
          <p:cNvSpPr>
            <a:spLocks noGrp="1"/>
          </p:cNvSpPr>
          <p:nvPr>
            <p:ph sz="half" idx="1"/>
          </p:nvPr>
        </p:nvSpPr>
        <p:spPr>
          <a:xfrm>
            <a:off x="1146000" y="1314000"/>
            <a:ext cx="9405000" cy="4410000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/>
            </a:r>
            <a:br>
              <a:rPr lang="ru-RU" sz="2000" dirty="0"/>
            </a:br>
            <a:endParaRPr lang="ru-RU" sz="2000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49009"/>
              </p:ext>
            </p:extLst>
          </p:nvPr>
        </p:nvGraphicFramePr>
        <p:xfrm>
          <a:off x="8166000" y="819000"/>
          <a:ext cx="3015000" cy="838200"/>
        </p:xfrm>
        <a:graphic>
          <a:graphicData uri="http://schemas.openxmlformats.org/drawingml/2006/table">
            <a:tbl>
              <a:tblPr/>
              <a:tblGrid>
                <a:gridCol w="3015000"/>
              </a:tblGrid>
              <a:tr h="200025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Виды тестирования</a:t>
                      </a:r>
                    </a:p>
                  </a:txBody>
                  <a:tcPr marL="28575" marR="28575" marT="19050" marB="190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t"/>
                      <a:r>
                        <a:rPr lang="ru-RU" sz="11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Инсталляционное</a:t>
                      </a:r>
                      <a:endParaRPr lang="ru-RU" sz="11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575" marR="28575" marT="19050" marB="190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t"/>
                      <a:r>
                        <a:rPr lang="ru-RU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Функциональное</a:t>
                      </a:r>
                    </a:p>
                  </a:txBody>
                  <a:tcPr marL="28575" marR="28575" marT="19050" marB="190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t"/>
                      <a:r>
                        <a:rPr lang="ru-RU" sz="11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Тестирование удобства использования (</a:t>
                      </a:r>
                      <a:r>
                        <a:rPr lang="en-US" sz="11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Usability)</a:t>
                      </a:r>
                    </a:p>
                  </a:txBody>
                  <a:tcPr marL="28575" marR="28575" marT="19050" marB="1905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95818"/>
              </p:ext>
            </p:extLst>
          </p:nvPr>
        </p:nvGraphicFramePr>
        <p:xfrm>
          <a:off x="966000" y="1269000"/>
          <a:ext cx="3285000" cy="3650888"/>
        </p:xfrm>
        <a:graphic>
          <a:graphicData uri="http://schemas.openxmlformats.org/drawingml/2006/table">
            <a:tbl>
              <a:tblPr/>
              <a:tblGrid>
                <a:gridCol w="1714532"/>
                <a:gridCol w="1570468"/>
              </a:tblGrid>
              <a:tr h="286610">
                <a:tc>
                  <a:txBody>
                    <a:bodyPr/>
                    <a:lstStyle/>
                    <a:p>
                      <a:pPr rtl="0" fontAlgn="b"/>
                      <a:r>
                        <a:rPr lang="ru-RU" sz="900" dirty="0">
                          <a:effectLst/>
                        </a:rPr>
                        <a:t>Число проверок в чек-листе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900">
                          <a:effectLst/>
                        </a:rPr>
                        <a:t>21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609">
                <a:tc>
                  <a:txBody>
                    <a:bodyPr/>
                    <a:lstStyle/>
                    <a:p>
                      <a:pPr rtl="0" fontAlgn="b"/>
                      <a:r>
                        <a:rPr lang="ru-RU" sz="900" dirty="0">
                          <a:effectLst/>
                        </a:rPr>
                        <a:t>Число созданных тест кейсов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900" dirty="0">
                          <a:effectLst/>
                        </a:rPr>
                        <a:t>26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609">
                <a:tc>
                  <a:txBody>
                    <a:bodyPr/>
                    <a:lstStyle/>
                    <a:p>
                      <a:pPr rtl="0" fontAlgn="b"/>
                      <a:r>
                        <a:rPr lang="ru-RU" sz="900">
                          <a:effectLst/>
                        </a:rPr>
                        <a:t>Число пройденных тест-кейсов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900" dirty="0">
                          <a:effectLst/>
                        </a:rPr>
                        <a:t>26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568">
                <a:tc>
                  <a:txBody>
                    <a:bodyPr/>
                    <a:lstStyle/>
                    <a:p>
                      <a:pPr rtl="0" fontAlgn="b"/>
                      <a:r>
                        <a:rPr lang="ru-RU" sz="900">
                          <a:effectLst/>
                        </a:rPr>
                        <a:t>% успешно пройденных тест-кейсов (</a:t>
                      </a:r>
                      <a:r>
                        <a:rPr lang="en-US" sz="900">
                          <a:effectLst/>
                        </a:rPr>
                        <a:t>Passed)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900" dirty="0" smtClean="0">
                          <a:effectLst/>
                        </a:rPr>
                        <a:t>0,58</a:t>
                      </a:r>
                      <a:endParaRPr lang="ru-RU" sz="900" dirty="0">
                        <a:effectLst/>
                      </a:endParaRP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1609">
                <a:tc>
                  <a:txBody>
                    <a:bodyPr/>
                    <a:lstStyle/>
                    <a:p>
                      <a:pPr rtl="0" fontAlgn="b"/>
                      <a:r>
                        <a:rPr lang="ru-RU" sz="900">
                          <a:effectLst/>
                        </a:rPr>
                        <a:t>% проваленных тестов (</a:t>
                      </a:r>
                      <a:r>
                        <a:rPr lang="en-US" sz="900">
                          <a:effectLst/>
                        </a:rPr>
                        <a:t>Failed)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900" dirty="0" smtClean="0">
                          <a:effectLst/>
                        </a:rPr>
                        <a:t>0,42</a:t>
                      </a:r>
                      <a:endParaRPr lang="ru-RU" sz="900" dirty="0">
                        <a:effectLst/>
                      </a:endParaRP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68151">
                <a:tc>
                  <a:txBody>
                    <a:bodyPr/>
                    <a:lstStyle/>
                    <a:p>
                      <a:pPr rtl="0" fontAlgn="b"/>
                      <a:r>
                        <a:rPr lang="ru-RU" sz="900">
                          <a:effectLst/>
                        </a:rPr>
                        <a:t>Число найденных багов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900" dirty="0" smtClean="0">
                          <a:effectLst/>
                        </a:rPr>
                        <a:t>- 7 - </a:t>
                      </a:r>
                      <a:r>
                        <a:rPr lang="ru-RU" sz="900" dirty="0">
                          <a:effectLst/>
                        </a:rPr>
                        <a:t>в качестве примеров багов, найденных при разработке</a:t>
                      </a:r>
                      <a:br>
                        <a:rPr lang="ru-RU" sz="900" dirty="0">
                          <a:effectLst/>
                        </a:rPr>
                      </a:br>
                      <a:r>
                        <a:rPr lang="ru-RU" sz="900" dirty="0">
                          <a:effectLst/>
                        </a:rPr>
                        <a:t>- 11 - при прохождении тестов</a:t>
                      </a:r>
                      <a:br>
                        <a:rPr lang="ru-RU" sz="900" dirty="0">
                          <a:effectLst/>
                        </a:rPr>
                      </a:br>
                      <a:r>
                        <a:rPr lang="ru-RU" sz="900" dirty="0">
                          <a:effectLst/>
                        </a:rPr>
                        <a:t>- Баги на аналитиков по ТЗ не заводила. Решали по ходу.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609">
                <a:tc>
                  <a:txBody>
                    <a:bodyPr/>
                    <a:lstStyle/>
                    <a:p>
                      <a:pPr rtl="0" fontAlgn="b"/>
                      <a:r>
                        <a:rPr lang="ru-RU" sz="900">
                          <a:effectLst/>
                        </a:rPr>
                        <a:t>Число исправленных багов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900" dirty="0">
                          <a:effectLst/>
                        </a:rPr>
                        <a:t>2 - Найденных при разработке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750">
                <a:tc>
                  <a:txBody>
                    <a:bodyPr/>
                    <a:lstStyle/>
                    <a:p>
                      <a:pPr rtl="0" fontAlgn="b"/>
                      <a:r>
                        <a:rPr lang="ru-RU" sz="900">
                          <a:effectLst/>
                        </a:rPr>
                        <a:t>Критичные и блокирующие баги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900" dirty="0">
                          <a:effectLst/>
                        </a:rPr>
                        <a:t>Отсутствуют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0487">
                <a:tc>
                  <a:txBody>
                    <a:bodyPr/>
                    <a:lstStyle/>
                    <a:p>
                      <a:pPr rtl="0" fontAlgn="b"/>
                      <a:r>
                        <a:rPr lang="ru-RU" sz="900" dirty="0">
                          <a:effectLst/>
                        </a:rPr>
                        <a:t>Меры по устранению критичных и блокирующих дефектов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900" dirty="0">
                          <a:effectLst/>
                        </a:rPr>
                        <a:t>Не требуется</a:t>
                      </a:r>
                    </a:p>
                  </a:txBody>
                  <a:tcPr marL="14619" marR="14619" marT="9746" marB="974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30045"/>
              </p:ext>
            </p:extLst>
          </p:nvPr>
        </p:nvGraphicFramePr>
        <p:xfrm>
          <a:off x="4296000" y="1269000"/>
          <a:ext cx="3587362" cy="3630933"/>
        </p:xfrm>
        <a:graphic>
          <a:graphicData uri="http://schemas.openxmlformats.org/drawingml/2006/table">
            <a:tbl>
              <a:tblPr/>
              <a:tblGrid>
                <a:gridCol w="2727084"/>
                <a:gridCol w="860278"/>
              </a:tblGrid>
              <a:tr h="295296">
                <a:tc>
                  <a:txBody>
                    <a:bodyPr/>
                    <a:lstStyle/>
                    <a:p>
                      <a:pPr rtl="0" fontAlgn="b"/>
                      <a:r>
                        <a:rPr lang="ru-RU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Затраченное время</a:t>
                      </a:r>
                    </a:p>
                  </a:txBody>
                  <a:tcPr marL="25070" marR="25070" marT="16713" marB="1671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160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070" marR="25070" marT="16713" marB="1671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145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Работы</a:t>
                      </a:r>
                    </a:p>
                  </a:txBody>
                  <a:tcPr marL="25070" marR="25070" marT="16713" marB="1671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Время, </a:t>
                      </a:r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hours</a:t>
                      </a:r>
                    </a:p>
                  </a:txBody>
                  <a:tcPr marL="25070" marR="25070" marT="16713" marB="1671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145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Подготовка тест-плана для </a:t>
                      </a:r>
                      <a:r>
                        <a:rPr lang="en-US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Smoke-</a:t>
                      </a:r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тестирования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414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АнализТЗ</a:t>
                      </a:r>
                      <a:endParaRPr lang="ru-RU" sz="1200" b="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070" marR="25070" marT="16713" marB="16713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ru-RU" sz="1200" b="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070" marR="25070" marT="16713" marB="1671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372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Составление чек-листа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372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Подготовка тест-кейсов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372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Инсталяционное</a:t>
                      </a:r>
                      <a:endParaRPr lang="ru-RU" sz="1200" b="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372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Функциональное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5145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Тестирование удобства использования (</a:t>
                      </a:r>
                      <a:r>
                        <a:rPr lang="en-US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Usability)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832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Описание найденных багов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1,5</a:t>
                      </a:r>
                      <a:endParaRPr lang="ru-RU" sz="1200" b="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832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Подготовка отчёта о тестировании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372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Коммуникация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372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Итого(</a:t>
                      </a:r>
                      <a:r>
                        <a:rPr lang="en-US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hours):</a:t>
                      </a: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27,75</a:t>
                      </a:r>
                      <a:endParaRPr lang="ru-RU" sz="1200" b="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070" marR="25070" marT="16713" marB="1671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52409"/>
              </p:ext>
            </p:extLst>
          </p:nvPr>
        </p:nvGraphicFramePr>
        <p:xfrm>
          <a:off x="1596000" y="4959000"/>
          <a:ext cx="9450000" cy="1333500"/>
        </p:xfrm>
        <a:graphic>
          <a:graphicData uri="http://schemas.openxmlformats.org/drawingml/2006/table">
            <a:tbl>
              <a:tblPr/>
              <a:tblGrid>
                <a:gridCol w="9450000"/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Выводы: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Найденные дефекты с критичностью </a:t>
                      </a:r>
                      <a:r>
                        <a:rPr lang="ru-RU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Major</a:t>
                      </a:r>
                      <a:r>
                        <a:rPr lang="ru-RU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и </a:t>
                      </a:r>
                      <a:r>
                        <a:rPr lang="ru-RU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Minor</a:t>
                      </a:r>
                      <a:r>
                        <a:rPr lang="ru-RU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после разработки незначительны и не оказывают влияния на работу бота.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ru-RU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Чат-бот @</a:t>
                      </a:r>
                      <a:r>
                        <a:rPr lang="ru-RU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BanditTestBot</a:t>
                      </a:r>
                      <a:r>
                        <a:rPr lang="ru-RU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готов к использованию.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33109"/>
              </p:ext>
            </p:extLst>
          </p:nvPr>
        </p:nvGraphicFramePr>
        <p:xfrm>
          <a:off x="7941000" y="1719000"/>
          <a:ext cx="3375000" cy="3190670"/>
        </p:xfrm>
        <a:graphic>
          <a:graphicData uri="http://schemas.openxmlformats.org/drawingml/2006/table">
            <a:tbl>
              <a:tblPr/>
              <a:tblGrid>
                <a:gridCol w="3375000"/>
              </a:tblGrid>
              <a:tr h="302462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Планы:</a:t>
                      </a:r>
                      <a:endParaRPr lang="ru-RU" sz="12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2186" marR="22186" marT="14791" marB="1479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554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Отправка запросов к API через </a:t>
                      </a:r>
                      <a:r>
                        <a:rPr lang="ru-RU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Postman</a:t>
                      </a:r>
                      <a:endParaRPr lang="ru-RU" sz="12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2186" marR="22186" marT="14791" marB="1479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984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Провести нагрузочное тестирование через сервис </a:t>
                      </a:r>
                      <a:r>
                        <a:rPr lang="ru-RU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JMeter</a:t>
                      </a:r>
                      <a:endParaRPr lang="ru-RU" sz="12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2186" marR="22186" marT="14791" marB="1479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554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Проверка точно ли все так выгружается из БД</a:t>
                      </a:r>
                    </a:p>
                  </a:txBody>
                  <a:tcPr marL="22186" marR="22186" marT="14791" marB="1479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554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Доработка существующих тест-кейсов (Поддержка)</a:t>
                      </a:r>
                    </a:p>
                  </a:txBody>
                  <a:tcPr marL="22186" marR="22186" marT="14791" marB="1479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892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При разработке новых функций создание новых тест-кейсов и их выполнение</a:t>
                      </a:r>
                    </a:p>
                  </a:txBody>
                  <a:tcPr marL="22186" marR="22186" marT="14791" marB="1479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670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Регрессионное тестирование</a:t>
                      </a:r>
                    </a:p>
                  </a:txBody>
                  <a:tcPr marL="22186" marR="22186" marT="14791" marB="1479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000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Интеграционное тестирование.</a:t>
                      </a:r>
                    </a:p>
                  </a:txBody>
                  <a:tcPr marL="22186" marR="22186" marT="14791" marB="14791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6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10169700" cy="620573"/>
          </a:xfrm>
        </p:spPr>
        <p:txBody>
          <a:bodyPr/>
          <a:lstStyle/>
          <a:p>
            <a:r>
              <a:rPr lang="ru-RU" dirty="0" smtClean="0"/>
              <a:t>Случайное выявление бага при тестировании бота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Объект 11"/>
          <p:cNvSpPr>
            <a:spLocks noGrp="1"/>
          </p:cNvSpPr>
          <p:nvPr>
            <p:ph sz="half" idx="1"/>
          </p:nvPr>
        </p:nvSpPr>
        <p:spPr>
          <a:xfrm>
            <a:off x="1146000" y="1314000"/>
            <a:ext cx="9405000" cy="4410000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/>
              <a:t/>
            </a:r>
            <a:br>
              <a:rPr lang="ru-RU" sz="2000" dirty="0"/>
            </a:br>
            <a:endParaRPr lang="ru-RU" sz="2000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627919"/>
              </p:ext>
            </p:extLst>
          </p:nvPr>
        </p:nvGraphicFramePr>
        <p:xfrm>
          <a:off x="583275" y="1293961"/>
          <a:ext cx="7245000" cy="4884628"/>
        </p:xfrm>
        <a:graphic>
          <a:graphicData uri="http://schemas.openxmlformats.org/drawingml/2006/table">
            <a:tbl>
              <a:tblPr/>
              <a:tblGrid>
                <a:gridCol w="2070000"/>
                <a:gridCol w="5175000"/>
              </a:tblGrid>
              <a:tr h="134019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 </a:t>
                      </a:r>
                      <a:r>
                        <a:rPr lang="ru-RU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дефекта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019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Автор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Курочкина Ольга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019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Тип задачи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DEV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038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Название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После вызова команды /</a:t>
                      </a:r>
                      <a:r>
                        <a:rPr lang="ru-RU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start</a:t>
                      </a:r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ничего не происходит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16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Описание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Я уже запускала бота. При вызове команд /</a:t>
                      </a:r>
                      <a:r>
                        <a:rPr lang="ru-RU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start</a:t>
                      </a:r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и /</a:t>
                      </a:r>
                      <a:r>
                        <a:rPr lang="ru-RU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stop</a:t>
                      </a:r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ничего не происходит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795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Шаги воспроизведения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Открыла бота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019">
                <a:tc>
                  <a:txBody>
                    <a:bodyPr/>
                    <a:lstStyle/>
                    <a:p>
                      <a:pPr rtl="0" fontAlgn="b"/>
                      <a:endParaRPr lang="ru-RU" sz="120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ввела команду /start - ничего не произошло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2553">
                <a:tc>
                  <a:txBody>
                    <a:bodyPr/>
                    <a:lstStyle/>
                    <a:p>
                      <a:pPr rtl="0" fontAlgn="b"/>
                      <a:endParaRPr lang="ru-RU" sz="120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ввела команду /stop для прекращения - вывелось сообщение произошла ошибка. напишите /help и появилась кнопка Главное меню.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16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Фактический Результат</a:t>
                      </a:r>
                    </a:p>
                  </a:txBody>
                  <a:tcPr marL="11978" marR="11978" marT="7985" marB="798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Я уже запускала бота. При вызове команды /start ничего не происходит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068">
                <a:tc>
                  <a:txBody>
                    <a:bodyPr/>
                    <a:lstStyle/>
                    <a:p>
                      <a:pPr rtl="0" fontAlgn="t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Ожидаемый результат</a:t>
                      </a:r>
                    </a:p>
                  </a:txBody>
                  <a:tcPr marL="11978" marR="11978" marT="7985" marB="798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Если пользователь уже зарегистрирован, то должно быть сообщение об этом. После вызова команды /</a:t>
                      </a:r>
                      <a:r>
                        <a:rPr lang="ru-RU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stop</a:t>
                      </a:r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должно быть сообщение Выводим сообщение “Вы действительно хотите удалить все подписки? Действие необратимо”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019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Серьезность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Blocked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019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Приоритет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High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019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Статус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Fixed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019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Окружение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Windows 10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516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Комментарий </a:t>
                      </a:r>
                      <a:r>
                        <a:rPr lang="ru-RU" sz="12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тестировщика</a:t>
                      </a:r>
                      <a:endParaRPr lang="ru-RU" sz="12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Может это у меня только так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7826"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Комментарий разработчика</a:t>
                      </a: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Изначально в качестве </a:t>
                      </a:r>
                      <a:r>
                        <a:rPr lang="ru-RU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username</a:t>
                      </a:r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использовали его </a:t>
                      </a:r>
                      <a:r>
                        <a:rPr lang="ru-RU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никнейм</a:t>
                      </a:r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Оказалось, что это поле не является обязательным. У пользователя </a:t>
                      </a:r>
                      <a:r>
                        <a:rPr lang="ru-RU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Ольга,</a:t>
                      </a:r>
                      <a:r>
                        <a:rPr lang="ru-RU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так случилось,</a:t>
                      </a:r>
                      <a:r>
                        <a:rPr lang="ru-RU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это поле пустое, При попытке записи в БД в поле NOT NULL </a:t>
                      </a:r>
                      <a:r>
                        <a:rPr lang="ru-RU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операция </a:t>
                      </a:r>
                      <a:r>
                        <a:rPr lang="ru-RU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отвергалась. Перешли на использование </a:t>
                      </a:r>
                      <a:r>
                        <a:rPr lang="ru-RU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Firstname</a:t>
                      </a:r>
                      <a:r>
                        <a:rPr lang="ru-RU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ru-RU" sz="12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1978" marR="11978" marT="7985" marB="798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AutoShape 2" descr="data:image/png;base64,iVBORw0KGgoAAAANSUhEUgAAAVEAAAGSCAYAAABaCvJYAAAAAXNSR0IArs4c6QAAIABJREFUeF7sXQeYFEXafmdmd3Z2NpMRkCQgCCgSxACinoqiop6KngFRz5xORQS9M+ec/Y2nZ8asmDCdooIgSJKcc9y8k2f+5/2qa6Znpmd32DWddN9zj0tPd3X111VvvV8sR2VlZQz2YUvAloAtgT+wBJYuXYotW7ak9TASiWDPPfdEUVFRk3q/fv16FBYWori4WNphuytXrkTr1q3lfH2HwwbRJsnevtmWgC2B30ACc+fORY8ePeB0OpOetmzZMni9XnTo0KFJvaiursa8efPQs2dPlJaWYtGiRYjFYujWrRtcLpcNok2Srn2zLQFbAr+7BAiie+yxRxqILlmyBB6Pp8kgyhesqKgAGS/bI1gTUB0OR4PvbjPRBkVkX2BLwJbA7y2B3wJE+Y7z58/HunXrMGDAADRr1iyr17ZBNCsx2RfZErAl8HtK4NcGUdpAyWqj0SjatGmDFStWYLfddkNJSUmDr22DaIMisi+wJWBLIBsJrFmzBqFQKO1SAlHz5s2zaSLjNXPmzEHbtm3T1GuyxhYtWqBdu3ZNap+2Vfaddleq8LSRTp8+HQMHDmzQaWWDaJNEb99sS8CWgJbA8uXLhcmlHvR4t2rVqkmCor1y27Zt4uwxH3T60KmUk5PTpPZra2vFFmp2ItXU1MDtdsv/6ztsEG2S6O2bbQnYEtjZJWCD6M4+Auz3tyVgS6BJErBBtEnis2+2JWBLYGeXgKO8vNzOWNrZR4H9/rYEbAk0WgKOmGGppeGWkfr2YUvAloAtAVsC2UvABtHsZWVfaUvAloAtgTQJ2CBqDwpbArYEbAk0QQI2iDZBePattgRsCdgSsEHUHgO2BGwJ2BJoggRsEG2C8OxbbQnYErAlYIOoPQZsCdgSsCXQBAnYINoE4dm32hKwJWBLoFEgumb2M7j6jWZ45ebjmizBpy4/Hc3HP4IeM57FX7/siYX3DEdkxZeYn9MffTsUA1t/xqvLSnHyPrtk9azwiq+wILc/+rRv2nYBWT3MvsiWgC2BnV4CTQDRMrx0w0gw3cnpcoH1n6PRCHSRFYfTBacjhmgkCjgcUn3F4XDC6eSV6nwMDjx7xWg0n/AIjmtVhGjMIfd8fHUvbDjqY4we0hELXrsKV679Kz68cjBcTmf8GbqtWDSCqORcOcCdAz68uje2HPMRTt9/V7jkWfZhS8CWgC2BX08CjQbRcyZ8hYEH7Y6KL77ALqffjatP2RvfvPEEpi+vwva1C7B2twvw9KXNMGH3kag+7jR0cm/EjK298fyjp2PeEzfigakb0a93L8x8+xuc8tZ/4kx02jl5uOKccxEceAYGjTwGeHk8Xqjth5NOOhpn71mLK+98Gb1atcLUTW1w1/VH48nLxiM2cABc25vhlFGd8cDFFyA86DTsN+psnJ8le/31xGu3bEvAlsCfXQKNBtGTHwrj22fOA358GAffswxvPfcA8qJVqK0Lomreexh+3hJ8tuhs3NvrRBz4n49w9G4RnD3qVlz22jjcffIpGH7XdzizD5Cuzg/G48cOhueqyRhzwC746oGLcEdkDD6+ch/MePJiTCw8FWMPa47HTz4Tu014DP++8WwMO+VxnP+33igtDuDx4/ZH4VWf4oz92//Zv539frYEbAn8ASTQaBAd86QLnz16JjDvKYy4dT5euvYvuObxj3HwsIMQWPMDbv4/p4Dog31G4cg3v8LQ1lUmED0bxz74GU7uvqMgegEeXNMLx+6l7KM99x+Bjs5F+PjdD3Hna9Nw7zOPYu7lh9og+gcYWHYX/rwSqKqqAqvYs5BxQUEBdt111warv2crjXA4jMWLF4MFkRs6WER59913b7Bocn3tbNy4Edwumbt6Nnbb5UaD6OgzP8DwG86H5/17saDTpXhwxCoc/9A8XH7GKCz99BXc91YzaxD9+C4svfxcvIahuOCkXLx0yZs45sNXTI6l/fDquYfh+25nYdTwU5A74xZc9Tkw/tJL0Sf/G4wZPxPnXXUkwguWos9hR+CbHxejR6uNeGjsE7jynfex6obDMX33s3DSYadi3z7ehr6D/bstAVsCOyCB1atXY9q0aVIFntXkCXqBQACDBw9G+/ZN1/5Yvf6LL77IuNc7AVzvDc8tPPbdd98m7fT59ttvIxgMyvYiBxxwwA5IInFpo0DUV7UGKzdEEShfhu2OFujbry9auH2Y++MsbKn0o0vXjlixPITBB3XAiq9nolX/fdHMHcacWUvQeVAflPg34aef5mO7oyV2bZ6Dwg7dUFC5Bj9uK8Swni0Rq12Fb6ctAzrshQM6xjBtymzUNuuEg/t2wKqFM7FsYy1Q0BKDenXB0p9+xPZQGEVt+mCvXi3hqlmF735YBkeHvbB/t+x262uU5OybbAnsZBIggBHgyP46deokQOr3+8FtQcgeDznkkEazOS3KrVu34vPPP8eoUaMspfvaa6/Ff+PfBO+OHTs2+kvMnDkTK1euRP/+/RvdTqNAtNE9tm+0JWBL4H9WAlOnToXP58OBBx6YtP87d8r86quvBEAHDRrUpPf7rUG0SZ01brZB9JeQot2GLYGdQAKTJk1C69atZU/21IMqfnl5OYYPH94kSfzWIErbLrdH7tu3b6PrKdsg2qRPbt9sS2DnkcCXX34pTpz99tsvaeti7vA5ZcoUEcTQoUObJJDfGkR/N5tok6Rk32xLwJbA/6QE6Mn+9ttvMWzYsKR95Lds2YKvv/4aQ4YMafLWyL81iM6bNw9LliwR2yr3tW/MYTPRxkjNvseWwE4qgVmzZmHp0qXo0qULysrKRIWnOlxYWCgqMYHI4Wh8puBvDaK/xGe0QfSXkKLdhi2BnUQCVN03bdqEuXPngvuyEUgJnuvWrRMv/T777NOkkKPfGkSXLVuGRYsWSb+bN2/eqK/YSBCNYNOypVhfWYNgKAxvaVv06r4rXI1fgBrVefsmWwK2BP4YEqCH/qeffgLjSPv16ychUI05GCfKECcCs9Uxe/Zs7LnnnvIT/2acKIP9G3v8bjbRQNVm/Lg2jP16ZVdZqbEvaN9nS8CWwP+OBMhSp0+fjhYtWqBr166N6jgD3+mkop21oaOkpETCrfLz8xu6NOPvtIfOnz9f7Lm/KROtWPMjpi7xo03zQjgqNyHQbgAGdvVi/g8zEHYXIuL3obawI/q1A5at3IBVG7ahU/t2aNdlN7QozGv0C9s32hKwJWBL4I8mgUap89tXzUSFtxu6tGTNzvWY8vEaDBrkxfcL3Biyfw84UYkvn5mMXqeegFY5AXw3Zxn237vXH+3d7f7YErAlYEugyRJoFIhWbJiD1YH26NuJaZWb8f1nK9C/by6+W16CAwd3hQPVmPLCB+h6wilo47ZBtMlfyW7AloAtgT+sBBoFosGa7fh0xlIM6dcDNStmYKmjB4bsWYKpX87A7nv1Q3j7anyxLAfHHdYL7rANon/Yr293zJaALYEmS6BRIMqn+is2YmOFH8gtQod2zeECEKytwIYtFYi5PGjXoQ1yeWEsiu2VtWhWam/X0eSvZTdgS8CWwB9OAo0G0T/cm9gdsiVgS8CWwO8gARtEfweh24+0JWBL4M8jARtE/zzf0n4TWwK2BH4HCdgg+jsI3X6kLQFbAn8eCdgg+uf5lvab2BKwJfA7SMAG0d9B6PYjbQnYEvjzSMAG0T/Pt7TfxJaALYHfQQJxEL3/nVvl8cFwCIGQHx53PnJdOVl0yVy6KQbAgRpfNSLRCEoLS1FdW4VCbyGcDkaSJg51JRAI+pGXm5eoQejg+fRyUFYFolLrFsYQg9/nQygahpM1DR0OxGIxIBZDbk4uPHn5cDmclu8UDPkRicWQ785Pe765P7of5mfrc/6QH+4cN1zO5HdNlFfklTFU19WguIBxs4mWg+Eg3DmqroBuLxqNIBgOID+vwDivflHtGX8bb6NOmc/pa5OvMz+Av+gepLbpD9Qh1+VGTo5E+xpPi6HOX4OC/GLTucRzKOtAsA6ePLXLajgSkjbYr3DIj5xcT1Kv9XtGIiE4HE7w+1F20VgUoXAQ+W5vXBhsm98oT75P+mFVwpLvFo3G4A/UIDcnT/qT48yB251evyEQCsi3cbOPSXJMfpbV2OQQ47fiu/M5ubluhEIB5OamPkf1nO8ZCgUt+5HFhEu/hLIJ1nGYy5GTm4dOXe0060bJ0rhpa/k2rFq3Vr4Wx1AoHEJujhuGiJOajoPoQ5PuAKPjXU4OZshN+QQdAxAyV7mzADwH4A/6EYtF4c7NE6AkQBDI9BGOhJHjdMl1BFGnMwFuVkVd+RROrkAwAHdOLlyunLTir5wIPr8PxQXFSUDG9gjqfCfpU44bORkWCKsJZAnqplmrJcD2OZkI1mapJNp0CDg4na7485OuM90VDgfB8mJ5eR44DeBPAnOLiW5+Dj++yNiVmwYK5ndMgGiiJ3wHPl8AK+U5NXVVKCooSQJ1hd/qfl+gNgH6xjm2R6AUgDK9o/ndCdocKwQ6AqYGYgInAZbtsx1+v3wB6eRxZz1m1DUcN7yPcndaQHAg5BPwi0TD8t6evEJ5niVYW55NzKlg0A+H0wmOZvY3JycxtgmeHIcuZw58/mp4jcWoockeiYSNttyWBY/9/hqZP+5c9b1cublo16lbQ83av9cjgc1bt2D5qpXx8RPkopeb1zCIhpwhePO84A0EGQ68PLfHxDqsnmoNorySA6bOXyeDmE8nIBd4CpImJkHU406s/uYJaX4an0JQCBOoEJN+pk6cGl8NPLl58AV8sgBoAEm/rhp5OXlw57rTXigVNPgOnE7p7DLx3mYJVNdVoshbopiwcZjBzReoExDQ5zhB2LaatOoeshTKLE0umg+S8ZE5y71O5OV64HS5ksCW3zCGqEy+fMrcBF8NgWgkHJJJSdBR4BWF00FCHwMZswKxZI1BtxkIEpDc8Xt5T42vEsVeAq+5F8kwSIAJBn1wOnPk2fx2BLc8Axi0LPnOlBIX0aTxYUFFs9Vo2GcBPodT5M5ny7tbDHdraE2+kH0MhfzCOJmxRyAlSLNBkWeMTJSsWsmxoYMMl/0h+PK/SUcshuracuR7OG+ptRQiN89jg2hDQm3gd4LoouVLZSwSc/jxqJU1yEQjrohMXE4UXp3vSai2O8pEU/soqlUsKh3ixNLqPME6lRVmYqJsU7ErNYH0dWyv1l8rgEL2RlDiYJPnyKTIMSZ2gu0K0KaAt7lNTgQyW94bDAZQbLCvVGBUYKIO9of9I+jkmQBa95NMlQeZsKXKGFMMPsflkmt0mwRCUXdFpeUCRyabC4fTAUdMMU6CPftKGUcjUQWu7nylwgprT3CwhkBUDRqq1jlwuVwC2Fx0OEmpCtfHjNlHPpMyIK7xS1MLSWg01osP+8T2Q+EAvJ4iENj4LPaBB98vHAmKDKiSE6h/MRAN+ZDjcku/eVBu5u+a9JwGmGh8fJhu4vcTFm00KouySUNoaL7rcZwKoJRxOByQHonZyuGQSU8m2mm33g01a/9ejwQ2bdmMOQvnwespQK2vBgVelbZeL4g++MHt8BR4UBeoE7aYelgBW6Y+WKu/6VdnWtWtbV4WjNdoUlT8XLeAHic7+1rrrxHeQ1NBiMAW40COyh0EGrZGtV+rirp3CgTIJIIozC+UiU0goI0402QygyivqfPXJslQy66mthqF3iLpH9tUgKCZRUwAlCqDMFNjsvrJkqAAhuYQflQNrqkTvS5QKwDnNWyo/F2DKM9bqe6pfZd7wiF5B6+nUNhsLEqbco7Ij/2zNHlYmDf4fsI9TSw70zgSmZBV1WxDUUGZmD3MKr3SiryyKAYCdbKImG2O9anzyd8tfRzye7PdVBtmZuKQ3EY27LQ+xNqRuWVup85fhXx3EXyBGmGgPPyBWnjyvejULTsQ/fmbKvzQoRBndkr2FSxb4AM65qNrFmR528+1WNm+AP2VqfxPcazdsA4rVq+ScUgzlPY3NAii+YWZK0TvyIf+vUCUIEQ1X4FHGNV1VfLfIi/BUgEXJwZBl3/QicTJExJ7HZlIBLlU5RxOATJ/UNnpNCvMFkQJfGK3NViUll11bSWKC0otQZD3kF3FWTYUq+Xax/P8XWzH2j6awSaqnq2AWNmBqX4rjSIbEBVW76sW2ZA5R2IRMRcQ7LUKnS2IJts/FSTVB6L8nbZTOmUImGTB7A/ZqQxk44hFowiSPYq8DMdXE9R5o2Npk/+PDqK0q+bnFaG2rhIFYi6hKSiACMLoscfAhsEsGMElr/gx9pQCbJ1Ti39vAAryXTi0JfD4DD+Km+diQG8PTnaHcP3siLR3+tACDCwJ4/M5UcxaFYKnyIlvlvjhbu5Gjx4eXLdHirmh4V78Ia9Yv2kjlqxYpsxa4vRUR5NAVD6QeO4VI6Lan+kwTx6qn+wImUzq8UsxUQJhdV21TDgCnkz+aERUcD6D6qg3X9kFqaZTlS/IL4TT6RCbLcGpqq5SAIxRBAUer5zXjNzs9NLvYOUgidsF6Yl2JswU+rx+llKvE1M0Fo0IC2Wf9EHWp2xcyn5K55xZ5prJusjyTMDK96bzRxYDpyt+P5+WDYjS+04Qpgz53mJvdSa7Y35NEGU/6/zVcOd4xAbFhYx2UfZBRyvwGmHWDo6rhNkjm/GVERgtQVh70gOIRsPiuEmzSabYhnUf6KDKVmXfEYJifkdqV8GAX5xhXFDoGOP4LSwsQ/suDTuWlizy44GQG4/uEsaQKTFMPioPHoOQvvt5FXrvW5zMRNf7cPkCF+45BDjr2SDuPKsQ3GT4048r0Hy/0v8JJio2+lAtitxqrm31bUMzT1mcnGj5btq6BctWrlCgaZgfswZRsrQ8ixAQDUyePI+yyzlzFLOjNzA1pMdkN6qqrZLf8z0eAWDaLBnyZGZG2SxF9dlJ9f102jjgFBW2MF+pzTz471CYA4zOEodilg6HTFCyRdov+X5kbQQfGv7pGOIEZZsEJk4eqvdx9dcqDMtQSalWF3rUR5Lr9QSNAfyN6jZBgR+UzNHlcCEY9ivnC+2qYdr+DNupXBeVfug2w+JFViEXvNbMYCtry6U9OrdEjTYx1oZAVKu1BFE+k8CuQdwMPr82iPLZ1ApoSqCziSyLz1dhYG75jvymBNG4rbUJTFTsyFE6gBLRI/rbMTqADJzgpEOsxF6bFAqVDM2aPRPUeB3ZoZk1p4F9E7YYJing/zkO3G7lTM2hd75zwyD6+Nd1OGWoF6WRGGatDuCZaSF0H1CAS3dzwgyi25b78Y8Zyk7esrkHdx4C3D85hrGHqhCuHQXRVeu/xer8/TGkzJBE7RI8N386ULQHxvRUm9DJEViK12f/gFp0wLGDhkBfHo2uwidLK3FEd+vN7OrDk4mL3sb62g24bO8L8cPGH/He0km4qN+5aFvQJuk2gujSlSvknNibjdC0BpkocmkPZIiOR8DEfJhtpQQVNkxA5EFV2AxyerLyOoKyNy8fNf4aeA2GV2QYaXfEllQfiEpfJBKgVtRQ3T+z/ZCxqzJRGHVgiIQTUvpuvCjv5zWcmMoGquLDOIn4W0lhab0gysEsEz03LynGNgE6yrmmwF4BHNllKhD4Az55vr6PQOsxMUIdx8v3Lq/aIt53bQfdXrVVTBqMquACkS2IUgQMM/J4vGCAjjDhMEFUx6gmRsOvDaL6SXwO1XvxZku8rAo9ihI0IgzBShjsMtlECWD8aHQcKdts+sEoAH67fA/bN4XaGayYji6Z0wZ40rPuJFhpB2dKq+wzF0O2FTYAVHv9rSZ4Y5momKJCZMkqlErMHjke5HnyGwbRuhAenR3FRfuaY1ljeP6tKvQ/rARLpiom2s0RwXETA7h7tBftqwJ4cLoDV6aA6CcfV6B0cCn2UZaqeo/aLV/gnWVrkN95NI5vDUTCVXh3wU84tM9QiJRjYWyqWA93QUvMnfs2Wuz+N/QKT8P7W0txVNcecERq8fnc17E6tzfGZGOyMPXmvWWT8O26qTh/z3PgC/vw4s+v4rBOh2BYhyFpfdYgmsxElUM89YjHid733q3I8aj4RQ4oHdqkb+DE16DEAaHDoOgVL0n1XBuDqtZXC7fbLYAsntpYDGSmJYXpcYYNCT8TiBJwCJpa7dSARNAskEmhwIrMJSJe8+RBQ9BjWJR8P+lfpbAvXkeR1dQp8Pf561BER5TR0dTpyPAq2kG148WauVmFPaWDEwGMgCaMmLFFAIpMAe6i2ucp+/XWik3yN38XgIlyYXPI5KJjJlsQJTCT0WqnFhcNSU6wiBNuDIhy9FFNJ/CZ44XNgMm/reRW66syANSJYFgx92y884zZ1GFuZNnybVIGGhkcw5skqkPs2AmbHq8Vu6MBogRuPYvIMjWIm8eCaA3+Gng8TDBRgMxracclG/2lQFTCnhwMe2IYmgpFU07RIPLzCxsE0VlfVWJWxyKc1dkJVIRwzHs+6Vphhzw8e2AelsyvxXUzItirfz46r/Tj9YoYOnZ2Yx+XE6ftl8xENyyrwwX/DaNtXy8eH1B/gk7AX45t5T9jqnN/AVFf5Qx8vmI5VtXWoKjlvjija3u8Ne0/aN31BMzZvAHn9dkTTkQwZfHX2LfbQVi5ahq2tOqDqg3zcVjXLOy+hsBfWTgRP29biMv3vgjLK1fi1YUTMWr3EzCoTX/Lb9IoEL3n3ZtRUKQmHcFPs0UBFyOzSIUK5crH4jUEF7PKGJ8Q4hQJIRgKxcOkOLg0MyXTzbSKW70Rn0c7JgcMmaO2USr7Wa0KvAfVb+UU4kHTgdhiTYyaQCcquaE+MaZTqey1wvRokyRYEjzYjqjxDge2V29Hsbc4aRKaJw77xrAjZqrEVWbTi1ix9ORz6mKr6yRkynDuKLsmw6ASTJWTk//mAme+n4ueJzdfnDManDKp8wRtX5ARBUbkgGQeMdY2OaY3E+DRdqtjO81szywjCeAPBeHK4RhKzxiqD5hpZlGLA+JAnzpOUhdZfruIJAwotkqWxoFMIDUfKpTKIwtWlI5Fc2iakTygtAI1rsT7bTgvE1ljCWhWWUvKjsyDtlRqg3y+xxQ1Ye5DJiYqjkHa111MLkkkTfBeLhCSPCAmKvWNJUmG9n9vUYMgaokcv9HJrRu/xdcOBaI1a9/BpEBvjOraCT/Nex/BjsdhEClpYBMeWbIZF/fuI72asvgz7NuhJ77ZtB0HduyJyctnZQTR7f5y/Hvef3BKz1FoW9AamoGet+fZqAvV4dWFb+CwTgdjaPsDMr5xHETjqrySsGaiKvHHWKRjhsJ/73u3CBPlgCFAEpCEcYonW2ikMNTSojJl5I9F5TqVvpg2pOVxZKviMPEUiD2JgMXhFg+CzxRzl0IXdLCrtk3oIHl9mQB0JCKhTAR2Gby06QX8CuiN5xCQdGA7r6moKZfU1MqaclGHc3LIwplqqWyjBGguJjRlFOUXGWCt3jUVsMwB9PK7SSQJYM2Oiar71bUSo0YnmMm2Kc4xAVIPuE83s5oU2zc84AarZpiXWjSUYygTiPI7iekiwmSLAgFtFdytGI7uT5yFm55DACbToumAE1sF9qfLiOck5MlkpzVLqSF2mwQ6ViMuxa4o9svc5GgTpY4nIhzYDJkoHEZwv0Rj5EuQP0FbJxgwAcCcyko5moP9k5koTQ9+FSvs9gozlIVdfAfZpFEnXo724NxcTxy4zaYGmdBG3LDZPssFh+O4c/fsQpx+I9xMeowZROu2T8G8cHcMatUKa1a8iaUlf8VB3P8yvB0vzV6Ekf33RSEq8fWiWXBXzMLnNTnIczrgj4TQrMXBOHuvPZG6JHPxeX7+S1hVtRodi3fFssoVGDfoCny0/FN8u/57nNbzZAxqO6DeV9+ybZsE22dS54lrnHOMXomr8w98cDuiLqbGqXhCAk5eHm17idxplT6n8pt5qDTKSJrqb54cHEyczAyR0eYA3fuMNtEUEKVKTTBT7DfBClJVM76YtjPKBBHbWVhl/lgAtnI4hUQN19dy8lCVl0UkqjJ0dKwlQ4Xi8jBNWoI1/ykT1GAg2YAo22Yuf2rygAYtZTYxPPQamEyfXvUrwb6V2SIs+e2i3jtVfClNM+qrGoBoBpyYyodn/KrKpFHvW+g18uMbAFFtf5YBFVXxtWbw1czPClh/LRCVhA4jyD8hLubQ10kgvdZW5Dft3GOighFHzHhR5f1Xd+usMn2CbJM21njIl8XYIgBSnmS2OwqeqltKc6MsxYmYloev+sb5KGmrrrwEsDuATt3+uLnzZhCNRLbjk5+no1lREdZUBrBfjwGYNvM/aN3zPOxaOxlza1qgWXgVgq2GYWir5sY7h+tlovqbv7Lgdczd+jPO6TMa/ogfL/78GkZ0ORz7t9u3wbWjurYGcxcuEBOg9s5rHkpgpcaqCVsSiDJOlDZOs7MjAXjWzyVbozc/Oeso3VtpToNMtGRl5k84s3mdcsT4xDNdU6eC1evrkwTKC6MyOR0yMF5OEl6/vWqbvDOZbFlBWbxAhMRXihffF2enqcHuCvBUP9XES7DB1MXCDOQMqaIdl5NF9zVVndce6ITpwyS5uJMk0arYRCUYXan3aiFRGUuZgu2FnTGu1FD7JYfdlCnUEBMlwHBQmc0m+qtW11WgyFua5NBJVl2zZ+bm0Wc1anS7yvSjEgXM8qYaTsaWGkmix5ifTknDnBH/btbDU35mwD+94cp8YX0hv20ye2xw7sYvIIBy8mpbZ2qaa3JLDmGrZK18P3rn22fhnc++N7/slZRLFE64DLFJIoy8qwsM2ZNUawdNFcphzOhuZatPHHq+1dczjgVep7+5XpSyeRveN2P2bPippekQJ1Ook0pGMZyuWp0nE43lxGTCaXWZKzP1fq3OMxQoPWeZdknmgye8yanFITTQmDtPmyWZHhlfetqnSVhir8seRDnoJFwpEhLhSYUoQ/zsp8vlFNBQaqV6Ds/zGWL3zFGZT/yYND9Q8BKG5FRMxcoOnEl9rQ9EabOUvFyA0k3UAAAgAElEQVQmA+SrhSEVRHUNACtgligCl8psMj9fqXiqClfDIErbp7pWA7BmvgkgyazOS/YQC8gwEsBUpYt38Dxlre2fqTJSYUzheE64pEZywDNsSQA9EZ6VOuitIEu1Z4SGGeFHlIwwtSAD8znOcq2986LmJ8ZvIm1VonHF451qt2R/Q4wQ4H2ZzFIpHVehT0H2SrzpmWyhvI2snqtTtiDKe8RTz8wuTz527bJ7UlGfbIDDviZZAtsryvHz0iWKjRqsn4RBaiOEQ3HnbpyJ0rHkymMsXBClRSpWobxa2Qz58ckkzZ71xCRTbE5XfVLn04d50ipiACO95wQKgjZzveOG+pTb6TEvKSgV+yoZj9lZkjbBTKoq+0RTAhkfHUfVvmoU5RcKaHJy5IuDKxfl1dvlHWi7ZZ/0GxBA2T+aElIHfMOOoUTPrGyijBfledpgdftJzzBiShnvqg86kTTwkpWXFTdLA1F+YM4+ncnDUnpcNPj9UtV5TjgWG9ERBQRf5cRI2O4yM1HF+PLdyvmUBCRkg0EmKySSB1KBnjG6HneBtEHnC//mc/m3LAK0UWeqtGUx25VdljZcc4iSYmiqGpU6nzoyCbAqRMgdB3zadnW5PBU+x5jcdGeYxJBKRS5rr3tqN2l/VU4gxgKzVF46OMe/tWHnp0yYnVV/sZLEW0l/YyG06dAFhQV/ojzM3wnhl65ehXUbN8Rto2EjlJJZkHEM1Ez09reuR9QZFhsOc8olsr+uWj56VV0VdmneVmI+abS2KibBa8ioMq2uZjOcYnd0OBUKu9P2SOUESj8UM2QGkCqdx7YUe0q/1ooViKeWE8UoqGEsK3JOF4ZgqJRMMmOyMeyJYG122Jifli2IprJL3YaUB8zNU1k4oYA4j8yARYcSAdNsR2Z8JGVB04O21ZAFUgx8b6pFvC+hyocNpq8YWCobFBuhkQ2k2VeS/dhU29Usas2OCIQqM8sAXtbVjLHEoQqTU2FAycU89L0Ed15Hpw0P3seD53gNF3PadBtKudXypPebdkOyMV3xSBwzDNsyRWiY30PbE1VAf6mMa+0oo3pPIKVDiXbeTDZJ2ketAM7SBi/hVMphp0v+8ZvmmUxPiTGmGDS/D50XtIumLnC81ipuUfizJwcd2nZOi0b4nbDof/axJDnrN2/C6g3rxYnrl4QhtWDHwxk1iN7yxrUoLimWSadVOyljZ1DZkoLiNBBVK7salrryk1V5OQVOyXLU4UZ6auu6oorVpBwx5aWWIHZ60MVZRc95Yb3ZUvGVIkNGiPk5jCs1ZzklgYYVsza1WZ86zwWCIElgMzs0yJBZ2IMLA8Fc5/fLxKCzI8CycGQ5iZhIPkdnOUl5wagqlkKbNNsi6HNx4fP4kbkgJiouJYOohKn5ufApTYPOCQlpUktJGuCmgqhaiKRkrYAMwYagLGNH2DBE3YnnthsfQy8UBFifvxaF3hJV2QvKfsjizQw5IrtLzZmPf0+L70HAIXiwCLT0ifVw3d60NE39HjqmUkCczlKD9Urt02gEtbTnFpSJGUDXkrRCAvZRB/InLbIWfdQqupnps4iI12PNGFWmGn0UDCV0ijxUuFsi/tcKRNkPfzSEsCuCXVp2ECdhfaaDHUU4XYHN6j7lzTbBe5ITUznMdAFuPdZ0O9pxo8d5qj1ZJ8no61WlsIQDMNN7JMlIQpaEHahokSxNMQTR9Rs3yqupRCM6rVViUiLY/v3b4C1KDgmpqK6QFE1t1KU6TLuh1WBRGS5kSdZFTMyy1DZGTjCCoaiaDqfYVdUUTj8kYiAcAuk0X0A5gpJTHpOnf6KNjOzY6jn1OIaS3lscTsxbDsVjalPZqVRgMrzvGkjNi45WsVOZqIoPVIVDCAYSYZBSlV+izqLK8E47G22SZG6SdGBWaZPSPtUbiN1YmJ6Ko5VCKzkew8aaPYgmbM01AqLM1OHz61tUzDIiKIgDhYArQKFalEVAYn9VCbzU2M7UgU81We8AYM5tt54gqm6pShllqb/0sCOlpucIgIrTI6LUfWsQZWnC5BjOTONQh1gp7YtZTVAaVkq6qfk5ypygijLzb/ZD1SJVJopMIMo2grEw/DFVmzYrgDEu0qGESf2I/6YiRjLJjhilbdAcn3xHyke3yUiQvDyWaGRd2ERkCptXuKDqppKUSeqz2x2v2K8BTNWeZb1cyoaVxRK+Gj5HX6ehXD+b51Xxb1X3Q0eu6B0BzNfF75U/YnDL/3S2owJSEjsZp5qJ3v/BbUit4sQO6g9P9dNcUFkLWA9UqWnJSuwWefdq4qo7+HAp7pFPexiD1HPTMlgygah+JttgwRGGOxGEabdN7Q//rVYqVWPR6rB8jhXDzMBEyRb5sVWhE/WSehXlByKY6ZRYKcQiBTMS6bTlNdtVbUxXTlKwvNQpiHBnAWVvVDJTi40qeKzOSZV8h0u8+zr4l+fNrNfslDKDmw7YD4VUtX+dAbUjTFR/e/ZDLQRFhu1VSbshk4caD5pNJHgJp0GdaAYlqPVVwitmomRbZyrQCACnaBypIKqcTDRhMBg+c7UhgijlykVJMr+MotZNAVECIRd/TmDaOBmQv6PsUEw/NANxcZXQtXxLEJUi2qljPgPaWpoDNKqYXjhexchIW1bzNnlhkXoLAdpvEwAv2VvGAilzUsCnShggZWEudFzDiBW3N56aTcJE/JHMLGOxI/vjnJPKYq4cwRClxahEHDNwJvqc4LCVrKTmLZHUa5lLUiksgU1xjNGLhlK30gqR8GfOSWHC9YGoBiIVJqBKQqUfavBLhSIJjclQEdyYwbqqk7J7qS1IUo+GQFRf75OgaFUB3spOS6DlYGLAeQJkE09rCEStgNmKZcWvMwCPH4iRDBxoNFsQ9AiWfHdd3JkMiyyWH54TQrYsMQCWC5aKBEjOQuLXlswdqZDOEBFVyUgDNyMSCNI69z45WD5ZneczVAGTkHjXzWCbrTpvBqlMYJ0q98w28wSI6gwlsltJ1zXAx2wzThszFiabVBDlOytZqdRYTsxUINDtqkLYXIDrL+1GwDWX6bMaM5yCDDuj7VO88w5H3MxhBcz1nVPMXamTfG4qCBLImF6rHXXxtn4hEDXgRuRnZqw6u4pRDpqNklRQi1CMT81zphdrLSDOBHW8q2gIClyFTRqdlzCnKPez4MEMLVW8h4fEqiMqCRNsTzRhvbea0Ub8WinUokxNBGb6d8zPMb9PIjeJSQ0JC4WVGBsEUSvwSf7IavAT4XUOvTU4KRZKUKE3WgoQm/afMbfZEIiKLYPpqYFaEZNeldiGeeJwQPFM0v5NRoiC3hQtdWGwmuRJYGF01Oo6zQYJSrrYMldNDnidFknVUNcloB1WxW8iKR2VIMx31Ln/lgtAShC8MFMJufHIF9d7HZmD/xMLANUaHyKxKAr0fkJJZozEG1OGbFulFxoebtOzzQuIkn+6A0ufl/9msk+bnk9gojdcMqccrrhttCkgquzMNdKebDjGWEXZA6yeko4Z+moeq9k4liR3XpJUuJAqVbwxh6iqRmgYoPquKuQmH5bxqUaRHo4NIRzGu+0oEzU/SYOOsg9yMVYAqhi/DzEmoOR4JPRM243JRDk2+S0pD735m66kpbPerMBNqekGjKeAKM0cevsg2tTNqrn+m5jD70+CotN7M4EoK6XJuDeSj7SZt34QfZ/qfOYBZW2pVDNG4kkls6Z+m6YUteALcmUOBZMC4lMnY+rAMA8VZi7RHKCzZcyhMA2BoPKG05ZKhwFV0OQq/lZ2NEu1NGXwqtJxSgapzjHz5GcKqXl/KCvQEVVD7EjcqiIRWpPKgs2qtxqEESO1VhUiSdoPKWkXVZpDqkStiaeTJpkxVMuUjx7swszq2Q0zWUZGz7J0vpnBlXfKzpkMt6KT02AfZjNIQ98osegkRo2uBhW3AcsOAg2kYVqy28TIVCmjDbNKevrJQtkHyXdPY7dWtCF5BmibqEQQkByQJVMztJjVVrWGaH8WuYkxXdlWeVho7tYe/wwqvowR1q3IpZkqmZ3qrmmzkzBI02vFmZ9EdXBRi8Vro5rtvUm2Ss0KTQ5YCUczvpWOa9cOTbN9VGmFyvmaBLJGn9QipbYakhodDqfaGocZf7I9TwNFme9//9Y0m2jyZ0x8aHo9+7Tvhx5tekmudbYersasvvY9tgRsCfy5JUB2vrl8NdZuXiI2a9lq22SqSGaVCSaqGK9fakeY7Z9MnBGNLFWdl7KWyieRCUSVhsz9y5TWxesqaypQTL9LJhA9eeJyef6gvJeTQFTvwpn4fAl2MWLP49GutMMOG8b/3EPBfjtbArYEmiKBqtptmL3kazHfqNodKnU7E4jSD0O7pmhLhuNJmbXCyp5tRC/E709hsXGQNTFRreWabaJV3BtN/CrUxdIPx0HPLZLzRzefGAdRGmtpM6NjQ2cHaXW+R9teOGj3w5siK/teWwK2BGwJWEpg2brZWL9lmZiiJEHG2OYmwSp1hiQL3ajdbWWHU11snSYBo7JYXKWPhz0ZLDYFmHVHVElIprAXJIrescYwa3YYmYP1guiBnmdQVFIkOed0fjC8gGjeoqSF8Qy1//iw3Q9Fr3Y7XpbfHjO2BGwJ2BJoSALbqzZh3vJv5TL64+m/oLPJ2H/bqIzFpBtl01Wqe8ImKnZNI/yI5Sm1TdRsGzX/rcFZnkcQDdRJOUetuouN1ChHqSop1MNEj2r2OtxeZomoIFc6axgiVJjP+pK8VVk+j977BHRt1b0hWdi/2xKwJWBLYIclQJX+pyX/lft0OniSY8mkUstGhhI6loh20CDKlHWmUmcCUZav1FEM5joJEp7IOFfjObq+sIqoaQBEDy1+EY6cmGyBoXOIJTXTq7c5UDbRw3ofhS4tG94Ea4elZ99gS8CWwE4vATOImp1FZnWe5xlWRYbIWgSMsDFfq7b1IYgWZQRRRqeQqbIuaIFRXpMArGo2OI2NOI0tg2oqUSRbGjUAooeVvIyS0kRKJ0OWyEZT6y8e3vtoG0R3+qFuC8CWwK8jgYqaLfhpyVcqpTUlJlTHiWp2SfWbFd6KjapzArSyzxTLFDIFmfukqXOp6rxKl2ZBdrXzr6jzDB2LATUMScvJU8kv4qhSuwUzg43n0mLLtWPpKJNjSWwNkr6VvJUCz2cDosG6Smwpr0lIOceLNq3LUH/uR1M/SgBVlREUl+hizDHUlW9DeV1AGnYXNkOLEtJ0dbCPWxe8gmNH3oL16I8P5r2LvbLYrbCpvfyj3R+o3o6tVaqClSu3AC1blsaL5e5IX2d98CA2dx6Fv3QvQUXAieaFeUCgEj5XCfJzAH9VJSLeEhSYQjOjYT+2bNmGcBTILWyOViX1xSnvSG/sa80S8AXCyHFH8PTkrTj1kHYormcibq3Yjg835+GM7snx07+VRMurN+OHnz8xEhLUbE31zmtAJBuV8pjMDjSy/VTRFnVOpwpbgWg8RtVIRWUMuwqoj4lNVO2ikZCBsF8WzQnSDBCTHYx1vG/cO58KolLAmCW7jDqNzO/mTQTRhmyiPzx/BSbM3xtn0v8U9uOpdxfghbfvRcdf9Ut8gusuX49bHhgjT/FXLcA9d0xEp15dgBWf4uGNx+C/j54APU1fu/98+LpdjFOO6p22R8uv2s0/VONhfHLziXgy9Fcc1x1YP20Kul54I/7as/UO91KD6F6h73HO5EK8P/ZQzL9vHyw4chpO2B1459qrseHsu3BBl0TTWxZ/ghuemYb+7Rx4s2YAJk04Yoefa9/QkATCePzDlTj0wPaY/O22PzyIVtZuw8xFnwtLZNF2XW5O8M1IDqCPhkHwLHDC7CRu7a0LJ/Mip4vlGRMpnQ2BKIPryVqJbzpxiBlWkqwiyUE6yD7BaM0F0zOCqHipjDgtUl/aCkh3R/Y7Ed3a7F7vlyOI/rv1fXhsOClfNc66/D5c/9h4zB1/K6a3WI93XvgBu+x2Cp57ZSwqvpyEJXsPxdElOXjqih6Y1uIJPH5NFAd1vBTVbUrhL+qL1z95AZ2rJuH8oddifm5LjH3+New+4xyc+cBsrK7JQeeeQ/DWR+Pw0aPTcPHlp0vfKta9h+c+KsI/zjkImPEw9nmubQJEg5/hqpHvYFPldMwpd+DwR97D7Yc0x6b57+Kiv/8Ly/yFGDX+flw4pAwXnDEK0+avhbtkFxxywWN46JIhyEEE21Z8hktHX4F5lTk49MK7cdPowRh78hB8On0lokW7ot+ou/HijcPhQR1eGXMOSm9/Hv1+fhTjX6vGE4+Nw3+fGo+xj3+GcEkf3P/CQzikUxjXH9gX3W6bhtH7dwRClbjq+MEYdv83ODhnCY45/RJs2VqO3c7/GC9f1hxPDD0OQ9/7L/oV1eG2UTfigDfuxFAAr12xF66fVIHOxzyId+/uh8fHPo+zb/8nCg0G+MzdD2LY2MvQVaSkQHTqsLdx/RBgzkePYm7ZkTi+fQVOPOM8rNlYji5j3sCrYzviqWHnY+YeQfz4zTJ0H3EFXrr9DAQ2fYqzB16ORWVuDDx8JI4ffSH6GyD6wD6rMfLk81FT3Aslf3sEj7eehgUjrsLZ7RNDZ8X3z+Lruv1wUvca/P2tcrx42aEA/osRzU/HmlZR9Bn5EF66ti2OO/QsLK/LxebVu+DVio9xoDQRwFuXHYErJ29DcS5QHWuBf3/yNgZ5t+D+Mcfj1WVAsMMJePfFq9ABc3Hwqf+HD99+BmVuYMvPn2Loxe/j8y8ehHfNN7jqjAsxfXsOBv7tBjw89ljMfeE+/DDkSlzcFZh4UUsUXLQMR+5ai5GXPINHn7sK3194N7o89k/0r92E844+Age++AX+totSY6Y+czd+HDYWF3UFtnx7L55bvj/+cXR7XHDWKZi+eAvaj7wXb9w6DBP/tg9umO1CUQ5Q4eyMT6a/hfLnXkD138/EYf4K3HZ2H/hGvInLBtXgpbkFuOy4fbD2tb/jscKbcNuItnj/mQfR/oRzEZ30NjaffAqOCFXj/vO7Y/0+r+Pu8zkS1OHbshkT5rlx50FePDpxBSYFYgj6YxgytAtu6u5GxfYtuPDtbSjPycXNx3VB12iFMNHhzSJ4b/F2vLTYh5A/Fzee3hkHF1jXxWgIxnfkd4LorCVfyS2ydXjQh0hYbUETi+fEq5x8DZQJgFX6f1yFN5kD6vPOVxu7AGt2WidlKB0IhkNSdEm3aQ62V1WmmHKehziIDvM+J3Giukgxb7aqLJ6NOp8ZRM/Hz8fdh6sHlWLKizdiTocxONj/k4DoHj+9j3vDQew2rRUuvga45RYfbrzlr/jv3SfjqwFPw/3OXfjLjbdioGceJpx9H/7x9LPwrPwIoz5thQ8v497Ry/Dicwtx2pgR8tKR4Cbce/6l+GpjNVC5Ctv2ujEBoqtewJjbanDvI+ehWXghjt71Btwx+zrctM9NuO7n19A734fbTh+HvR96DEe0BN578Bx0O/lR9GxtpGDWLcOZe1yJc2e+jv3K3HjyyivQbOx9OKEN8P2Dx8J/5Is4qJsueqJAdMsRB2Lx7Ha48fqj0Hz7G/jH3eW4/96/I1j+LUb1fxr3zLsTb404HLOOvxMvX3IYFr18Jq76sAUuveEaHLqbEWbmW4jjWz6EO2tuwYeWILodD4w5GiOu+AfufyEXD2QJohdPCqBbM6D50NNw10V/Rdsi4z39S3Fqxwdw3aZb8PmwVmj+YAVO6ZODG868Fkc8dyO+Hz0Wre+6F6fs4sHkp65AcL+rMcDERD+/qhXKz9ksTPS7/3sOteeNAWFSH2/+cyjKzngP+3qWJkB08+u4/rFC/Gv0Glzzfy1x94Gf4E7nOIw7tB3u/Nv1GPzqHSYQvRiOcU/huF2Az196EAUHj0Hlq/dhwWEX4/I9WqBm+cO489WOmHBhO9x47rWoPeMFPHxUK7x/4z64+dtj8c77o3HvgVfh8A+ew2Et8vDmneNRe8IN2P2bR7IA0bGonHAhXo/0wuGXnYPj6gHRq08frF45tAlX7n83Tv3hRsz722i0vf8NHNoaePWRB9Hv/EuwXUB0NNq8cDcec5Wiv2MvHJcliHZ88xE8lOtF343dcGEcRKN4+f01KDmoA0YUhnHTW6sxekRXtAvV4sgXtuGpc1rhny9vwi2ndkLLQCXumRvBBT1hgGgYD60CbulfAn/1Nlz3ZQg3HdUGXuuCaDuCk/VeawZRs0002XGUrOLHQS7F/qnTNBtiolTRWbdXpwHzWXp7ISlYYyqRqvtR5+PW2VTpnQkQHdF8IryFKqeU9Fbnw8ZTOg3j65F9R2K3Vj3qFURmEL0A2855BqO7Asu+eRJPrDkAZzdfiiW9umHFW5/g/It74tGbg7j4mhgO7zkB6NwKuw0ZictHj8RN552GNRG3qN6tdt8Xj957K9xJIAr8MHUqBg02BmwsgpnP3Yjbck7EG72+Smaim17HNQ/m4JZbj0eOYyvu2Os4HPLseIy8cAHmTr0SzRHEO2NPwbKT38SV/S1AdMNUdD72c3w/7Vq0AfDl/Rfhs0GP4tb9M4Howbh3ezfcefv9OKRXC2DKBFw84zA8cvkwABtw6+D9ccjbUzHtor/DX7wXut5yNhb84xXs+jcPOvQ5FV3WforTbnsa7rAfS77uhS/Cd+GD/bvgZdfeKHJFsGp+CZ7b/B6GVn+JC05bjLsea45xDygQvXy/YZif1wmx2gIc/vRTaPPJaxmZ6IxnLseL+aNxVaflGH3zY4gF/Fj6bQ98ErgPnw8biUFv/ReDSkO4b/S/0O/pcXjpvPsx7t83grEaVuq8GUTXTJmCTQccgPhGtTVfY/QxH+Ouj25D8eYZcRD1f3IFLlk+Cv83/CeMI4jecTzOPaw75oZ2wZafi/DMpvfrBdGfn74Dvf5xPQYX5iEW+QnX3fANrrvyADz51jeo+88qHP+fQ/DkBbOxtZUXt999GE485Q28+sk/0QHAj6/cgJeaX42T1z/eIIgWnD8Qk+e2wKjoTGw45CQTiF6NM56egfb5QLByM4Ze/jSuHuDHWeNuRkVNEKtn7orXK57MCKIVJw3BzFd+wAVH5uHNKe2zA9GRQzD335NxyWkt8NwrpXEQrauuwwUz6/D8gVyEg3j80y1KnQ/V4a//txl3jC7D8H+vwR5t80BFZfeurXDFbpE4iL68OQeX9yIT8+O29zbhwiM7onTHdn3eYXDVIGpO1dcgKGBp4SRKZaIsYyrlwrNkojQPyIabspuFNgMYrNa877yR8aTr/cbLR2rH0ohmryelfbKzpNNiBWB73IQbwIi+x2ZlE7VW50fgsQ734cML++DVW8cg59g70HvtNLzw5Vh0HzkDZ+77Pe6/IWBioidhznOjcZdrAo6ccy38Z76Bs0zbaVcvMDHRtRNx9dNVuOuGs6Wfddtn4uJ/TsaDj45DUao6j2pcefYYTHjoFbjXfoweJ0/Hj9+fh8eGDMEBr8zBX3bx48yzb8X45+9HL7cFiEa24o5h+6D9IzNx2p4lGHf+RTjlwUexV15mJuoZfyuW3Xomel//XwxvNwsXX/4qHnn8TlT89B8MvHQ9vv9yDF468RIcdv1xuPK6aRg4ehSOdE1DbZ9TsXHi7Wg55nrsW/M9evd5E5N9d1gw0VvguGsCZh1+PS5t8TEuNEBUq/PheRPR9gkPHum6PCOIzn/nNrxUdyQGb3weOPY6HOKYi4F7v4Q3y+9OB9EXbsS2cadh6sEP457hrfHEZQeg9blvYL8UJrr0hMU4b3Ap3rrzEqw86GFcMYhfJ4zv7v8Xvh82Hlf2K4JvjQbRA/DWuQNQccFPOKv0WYwVEB2EG65/BeOvvxQPZMFEXV8+gHvCJ+G1M3bHqldOxP/V/QP//Gs+nnxrHUa0m477HpmDfjc/iNkPv40JT52Jd048DKGrPsJl+zbDvWPPwz7XPgL3Ow81CKLf7roQl573PDZ/8GwKiKar80dGXsLXXS/H2bsHcdQB9+DORQ9lBNG319+Bg0+ciUGFH2cNohMXTcA+x8/H8E6fJ4Howvlr8WNxC5zagZ4ACxC9pB0mvrAQBx/fB4ONwBztWBreLIjTpoXw6YhW2Lx0Da5Z5cUTBzeHu+FaKTsMnOYbxCa6+EulQlt659M97U1lokrVZy3UgPLq692LjWItqUyUoZ+6iBCjmOLqfCqIpknCYKLDswhxWvrV8/iydDT+vhfniw+PPvcBTvr7SEwbfyV+2rUDZn8xHV37nYXrJxyB7T+9jwnfleD5C2nHmY0PXgvhiONjuPpvd2G1dGIP3DTxBvTEctx54jjMANCt/9n41zXDEVs7C/fPLsGEEV2AjR/j7terMfbSE+WuhW/fhKVdzsFRe+4CLPsI478sw03nDIYuibxt0Re44sbHUVe4Bx544nq0czoQDqzEjRePxcKaApw54TaM6LOLtDVj0uNos/85aF+aKKgMbMKdF16MGVuAoy+5A2cMVVbGRZPuQmjvS9G7rXZhBTHlscdR8LfL0K90Pv75j3cx/s5x2DD1JVzz8PtAywF49LFxaIVKTLr7WfS/5B/48fnL0PHoW5C39msEOgxBsy1fY8LtzyN3t/44xtECA246GTP/dRd6jbsJnfMDeOu+iWh9YivccOqNKG2r+rxhw3ZMeOExLH3gOnyzgWc64OqX7kL1x5+g1zEjhEEzJ+Sniffg1teny79KO/TEzTffBMeaybj25icR27UPjva0x8DrR2HO9Xei29ibsFtBBB888io6XXIqemMl7j1xLKYC+Mvfr8KQnj3QLrIYj8/24JqRfYHNk3HhRU9iyyHjca5rEtYO+ifG7AlUbfgGo0+/FjllJgfWtoXY0PsMdO/RH89edDCwaTJemFyMPrX3YNU+j+DYvs3w7kOvodvlp0HtqB7CtGefgePY8zGoGTD3m0nI630QupcBn9x8Lp6eE4Bj9zF47uYjkVu7ApOnbcNf9t4FN732DW4963A88/S3OP6CEXfyOOkAACAASURBVCjDVjxy6QX47wZg6OgbcPFRe2DZl//G+McmpYNB+TIs3+1K3NN/LqZ2+DvGD++KJV9/hvI++2FQmYoKWfLFe1i2xzEY3hqoWvgevtzcEwf3qMa/xt2ObYUdcGSH/hg07gSseeARlI65EnuWAN9+NAmdDz8SNV88i5tXD8B/ztoTNVunYerC5hjUtQL/Gn8n1rHqo/ko6YY7HroBjh9fx7ife2HieXsjWDcDX07x4vDDlIS+nrUWHXq0Q2cvkS+MT2ZXYWifZsiPBHDP5EqcemQrtEEtbnh3E9bCgUP2aoOjWkQwqzIXPd1+vLm4BjO2MLrFi3+NbPMrO4bVyzUWRKV2v4k1qopMJvtompc/kXuUZCqg0yoclDq7ulKWlLGUcCdVVJpJSNyHTqfHp4EocZ5pn2nbJuwAiKaPPp4J4oPxV6Luoodxksm5YH2tfXZHJVC+6lPc+o4P91w2Um6d9PCVcIyYgCO7NN/Rpn7166s2TMVzX9TislMPSTzru9tw4twjMPG8fr/68xv9gB8fQ/+nWmDKEyehcRVBG/3k3/zGzVsr8ea2HFzQ47cNddIgqj3xChsTDiO9B7z5nKpR6hPHN/043FRQfs8CRBOe91Q7q2K8bJOAymew/jHP6drJWltPAtEcj9rbhKFNjMFi2lT8aDKIRjDn7YkIDjsZA8p+8zFhP9CWgC2BHZBAdY0PM2tdOLB1dttB70DT9V5KEP1x8Zdq77AQ669yH6bclIyk9NhRRg8xHJME0CO7BquKS5mC7ZNTSdPtn6lOLXN6qY5WYo1bgnYcRI8oew0RZ1hoKg/Z5ycakSLKcjQZRH8pMdvt2BKwJfBnlYAGUYYZsSaoFEU21QblBotmLVkzVgbH09Ejhd9lTyx1ZAOiOpkzmfGqewnOjJn35qtoJbMRgGq97NKrHUtD8p5Gs+bN4hupaRClkTVeERtANjbRP+sHtt/LloAtgV9XAgTRGYs+l0wkp1PttiqpmQazVBvhpW7/oXaF1fu3sWp/cpZT/TuAWoEoA/kZPxrfvy1lOxX2j8+QnSw0iA7NfxalZaWiypNCE9lZ0UlvScp9kXgM73MMutoFSH7dkWS3bktgJ5VARc1WTFswWUCR+2yx6r3en4kskFseq72czIH1iW07MsWEZgq2Vyp/DNW11bIlCP/Pc+FwIv9eM1r9X3rkeUgJPsJ7HEQ9z6KwuEDqiBL56erXWyRzv3n+zcR7G0R30tFtv/ZOLoEQVi9cCW/HbmhheNVilevw46pq5DRrj73aJ/wnvoqNWLC6Ap7ilujRqXm8Zkbltg1YGyrDHm0y10hgPdEpcych36MqyWvmSeGrVFC1ydwvD6JVYnv1GFuNkIlW1lbFzZtxDz4gBDPfkx8vRBIH0UOLX5KizKyAwsooZUVl8a1JtUvfZqI7+TyyX3+nlcDaxfMwZ9U6dB94OHYrZTrpGrzzcwR/PbATxPUUiyIQjCA3N4RZ389Dt4GDULNqPkJtdkNHZsBFw5jx3TdY36w/jumVqBaXKlAy0a9nvw+vpxDcDZfFQMRJJBXmK1HkZUk666Ik+rz2qhPsWJOUKaL8vxRVTtknSTPR1DZJR7kbrs/vUxtwmtR57fQSU6fDkWCih5a8jOIStZUx0Z/GWzJPqvT00uvdFm0mutPOI/vFd2IJVFVWonL5LAQ6DxMQXbl4KaqidaiuAYrb90Cfkkp88MVCDO7fCTM3eXDonq1QV74JP9cUYGCHPCybtgiRXYqwpKYMI3pmBtHy6i34bt7HUtWe2EMQ1TjEwiIOJDaQ0+q1VUaTykDySG1QAinNkuo6ZjKpcnn5wjq5+6neV96wnSqYFrVeZyeRFSsgVgfbJDMWINXq/LCCf8Nb6BU9n3FQpUWl8V08K1mU1FskzNQG0Z14JtmvvlNLYN1PX8HXSYHonOnfw99xXwxqVYupH81Bt0P2RXNS0u0r8OGGYhy5R3P4KrZgdoUHPb2VWBpuiT752zB5Y2G9ILqtahO+mf2BbFJHvKENlJWaEpvOqU+QyXFE5xIZJLcCp4NJsi5jhGSHsEYd9sSK9VJP1M2Y0tQ2FdDK9fJbTErg0V+k923iWV3xKQ6i+7mfRGFxoQSXsuyd1MwjlXY4wL3SuV83ja5H9jkWnVqY6pnt1MPKfnlbAjuPBMwguvDnxWjbqzuoXC+f/jm8exyCNkzaqlmHzxc5Max/W/i2bcSSgBvBJXNR6SqAIxzA1kAO9u7bCz3aKkd16kEQ/WHB55IhJKzR2PdI9n53uupNBaUWLbtyxGICogRUsECIePbJbMkclWpOfCNbJdM1gyjxj/VIXS4yWLJVZQAmllZUV6JEKtwnQJfhTwkmWvhvAdFwOAyvxysPrKipEGbK+Ciey8vx4Nh+J6FlUaudZ+TYb2pLwJaASMAMouUblmPqeg/2bhvET4vqsO+AFvj664UYfPBgbFkwB/ltu8K/dR1Ku/ZAG69Klw6Wr2+QiVKd/2HBZ7Lthw49EsYn+8vTK2/NRHVIpla5aZLkpQRfYhrL2tEkyar1Bd5CQcU6Xx08HoJkovgz22ExZ4IoTQAEZh3mKSBaVCoAzGSkQCiYrM4fXvYqvEX5YIknzUArqstRWqTSi4jmpfllGDXoDMsSefY4syVgS+DPLYFgbRWinmJ4pDJ+BFXbq8FgH09hKYpyQiiv9KGopBiOqB8VVX44ctwoLfLq2kWIhYOoCLlQlp+5tD5BdMqcD6V2KMFLWKABWqFIROyS+hz/q1M+ubU7dwCVVEzZobNW7tfRRsFISPZNIpgSXEkMa30Movcm5dgTsMkuuW8TsZVAGgwFxDbKtE+y2Jq6GiGVfCbNDImMpWavSRWnqtoquHNzpbYe0Zwb1/FwOlz4S68j0L11/QWZ/9zDyH47WwK2BH5NCWwuX4fZy76VEEumoNMGSZ5INZss0SN7wuuSeMyZ90tIJh1IccA1MVeyUNpWqZrDQTXfJQVGeA/BMt+TDKLCmMMhYb45Oaz751Bg6XSp/ZeEZHrFzKmPJBDNK8iTRH5Pbp48lDZQfXHvdnviwO5/Sbr51xSm3bYtAVsCO58EZi6eiq1Vqw0HEFllFHQCkWEyYiieEy8e9rCwzqQK92SiDJ6vqUKhV+32yZ0/w9GoOMfJLMkq2RaD5unBTw3QFzA2PPN8NplnSVGJqPm1tIE6HMJACa5JufPDCp+HOz9XUNa8mx13vevWenfs23Wo7IBnH7YEbAnYEvilJUAgW7N5FeYun4bcXO1Fty4MopkoQ6BAMBP7qTo0ILLyEhml2i/eAMVIRArOM2STansoEhYTgFVlKLZXVVMldlSCNXPntXdfQN1wVNHhHmei++c9BU+BKiEVicXQvLiZPHyfLvtjQMfBNgP9pUeN3Z4tAVsCIgHuH79ozc9Yt3UV8tymdE4DGq2yk1S90JgE5DMtVO3uqbzuGmTJOJn/LkZPBsXDoXbwdDjiNlOHgx7/5Nx6MxNlOigVd7ZVWFAi7FPt/eRHMBhEUWFRAkSHl70Kt9cdT+LX1ZsiYSeikcwbq9RX6JqdU8VLMo+WmtrqeCXpQDCA3FxVXsp80BYiO/vluoXe08ZBe4YuRZW6D3Tq0+JbnKT8oApXx8T2wv+yHbapt1rVl5vMH/FXsWrTbCfhvQyxkFi0XBZSiCHHSeO38lTqa9WnVUd9bco1MhCMa+NiTZyT2ocRygqSviZtG503f4JEP2MIBgNSZEG/s7rO1BPTyzPeLiyyikpeM7eQZTgc7efaJsX79d36vywiwe/H78pcaDeDoGmQN94lHGER3KDs0hhjKbM8terrfnIARw3WwD3A+J7sFvsQP8wfKS5PVbGcjgFOJPaHO0Py2XRQ8Hm67COfQfub3ga3KfjGZ8IICrdqJxIJiYoqCS1OF0LhgMgk9RC7nHGNro9J9kV5qk0kVehO6mHeWkP/lnqVrpPJvvL7JVVGMtfvrEcQGtw06PC/BBjKm89Tu2cyBz6xfbH5WvP9NGmSgToc2YOobosl84KRoATi05mUmievduhIHGSo7KMOb8oEovp9WGKP+84TOMliteNJ41SciQ5wPIKWrVoaEyr7PQCsr3QIBaaHjB+JIQWkvekfmyX5OancYovlKuGiNFMalXJUvloBz5LCUgEmDUQMNdCUPdP3rg9ESe9Z6p/PCIYDcMIpgEf7SRyATP3JBvAyASJj1/RhCaLm3+NgqWEtFURToSoBzDGulAGffHA+R8Xa1cpgVlvDOtUqXleJwvxiAZJksDWDtfF8xt0F+a3U/f6Qj9Z+ePNU0V7z/fGemQCcJcwEfLmPDY30RmBJnb9GJhonHCHB6yk2yV0xi+q6CriMthjnZwU4qQuYbp/B2jwI+GpShJV9TeIJCXYO5OcVxvctrwczsvopEKgz4hu5f7mpHq/pbi50AjCS9RKMLxrJgBcT5wYXnfy8Agkc97HMm5vhhwEBPYJfY0CU8vYH6+BxF8IfUPNKLfZGeqQFiFoCs+mkWZ0WcDPYnf4uSWzSeNH4OVMqZvJ19avzGkT1swiMBFJXjopz55xmkDxJgsSdUsuORiSVk+q5Atv0fZvMQM+/t1duR2lxmVxfXlWOooKiJKIXB9EDPE9LFScC2o4cmUC0vLpc8u/ZcQWQavsE80EaTwDjR0w6UhqVMlfBoAS+mtsjUPPfDfU5E4iKTQWI38/BHQqFRejmLVEZM6YPKxAVxm1iTmoCWwFm4i314KLtRpX6SgCRBgDzuXQmmhlE+UsoFJCFzOHksHLKOykjfTjOaCk3l8MAtCTGag2iBAjaoNgXZnqEQ0F4GLycBYhygEsanmmhCAiwq83BRGLCrh0CLEozcMhkL8gvUYurcVgCZgYmSpAg0JBlchGhY4FgrccOn+XNL0ryA+zI+Ddfyz5rVqmKZdA5a8UwVSWiTCqaBiQCKOXBhYffjQWH+XcgSC1M7ZPeGBDltxBboHxJgg2ZIzWlHDVm5JmqmpE+rECUi3McJI0LU9lpGrgabJVsOr67Zj0gqhKGTOmYpmr18lPK5nXEGvZBO5wInjqLSfeNMtSHbGYnzqjEc3S76lRUgJPjnL0QbYlbJRvhVzL2ddonM5ZatGhhuPWzH0ZWIKqNsjq6n5kBYoswHcImY9F43FfSjxaNkrL7ZJUHSgroKXPISs2PnUmdJ/iSehflJ1il+TmVtRXxtuJCjUbFRsNiqzxU4dXCNKDXMCP7rPgV+6A3ME7xswBRDlifvw6F+YVJbPCXAFGZHiZwFzVbA6UJMK1Yo3kJMDMJqtxSyxExVNVUoMBTmCgH1kCbZLEEDt0eGaIyxySbNwQsompc8FruO84JT1NIY0CURX1Vv/OFSbNNTiyGunBRqfNVobiw+S9i86e8aZpQpg4GiLN4RfK456IgC4fpfVJnmxm82IZKW4wh362ya3z+GgF+NdnT1XkSAJ5WQKkO81WUqYCCQij5nSFFWu4c00H23aM0GQNfktpiv3gdgZymhVSwTH2mmWH6Q35QM2GREbMdUz3HpM4bjWqmqd83VV03FxXRAGp+7yR1PXXLkBQQTtynHk78ENOmg8QkJJWdmhU3SxovCRDNewqtWrZMZ4WpXzjl35mYKMFHe/oZShCvkA9IaAE/WL7Y4ixasDyl1FJ+bBXyoOwcqdEE5u5p8LZioryf6axUbzmZuVpJSBccsupzIHKgKUZKu5ErifGa2yQQEjMJ5jpNTH43VlDNtPVryUBxqNALgnVdXY3E45oBi33Q9irGq+0oE03YThPmgMaCqGYqYjsVu2JAGKzYj43FoiF1nqooZUgwIwshU+ZBsNRqKVmcE5SzUadRcp1joHnCDDo7wkTJ5oSBCjgrr6o6OJ4iAiL5HusUxAaGvuXP2uZLmTlpazSBJX8j6Jjzr60aSYVF3XdqLbyf/84EoqKpSTpjsilBt8m5E46G5PvRSUI/hFoYacNX34Tfg1qZYtIG4zV1in8qrY1mNYYe5cbNIQJYJlVe38a5q4GV7J9kgyRCB8jzurid1rCncqFLA8x6nE0ahNNBNuE4Stu8LgOISvqn3yekkuNcE0OaAVIXwEQ9Ue+zwkR39MgEomyHW4tywNMeKrFcsZgYZ/nx1IRMPjRzsnJEmUFLbB8OZbvMzVHVpqwO2jvFHuJM3yxbqXNRUXcJghxIBFT9HA4uVUaLhVpzJc+Wg1+bDsz9of2Rz4giGl8s+DvfnwOe2xawbQ5Kqhtq9aVzxi0LCWXCQck2IrGIqN98Dt+L93DhcOfkSh/1u4r5wACDdMC0UMcbwUT5/pz4VMPF+2kIWVRzA1AtwdoCWJW9ijUhgwIEopnE1MSNRBU4EGC1eUFgzsJGrM/LtzN990w2UQ1qcYYhW4HTORWRRZnfNG1Txh2dBKbryUQF9GJcIIzwGnG2+OHm+1kw0Pi4N9pJ55aKMJKB0ulWHxNlW3W+mjiLdOXkokWLVigqKZN5Zx/WEqDcanw+LF69CsvWrTGcSEZYk2FfJQBzHqQeiXqiJS9L7nzqocrgR8V2aXlYo6ioCnQaKM+fKgKgVjlVOV8d6hwnFlc1esEINlaOIvNjCI7MRODt3BMqebIlrqRgJC7MUyDsVVRt42eqIrSzpa0qponLdyewEah58N9clcyOGJ5XrFF5n+MgBxVGwfQxgpGoUAQjYb0BY2dCZewWZ4fIxqlS0oTRKnnHPdRSdSYo8lGTwQSUWpoaWJO8+Oq6BOSmOIEsVHxeTUcUAY2gLsW5oWyhHAuq6rhi7fpIcpQZp83slN8rzlz17/FRkIjgsGozMVLUDXTIUKYEv1RzgHmM8jGpIGq2Q9K2mMk2Wedn1AhBL30Brg+IlNOGtt6ElsV3Eq9/itZFNs7r6fTyprDhVCCVseyrhNORI81opmllq+T3YZu8psOunZEn+eH2kY0EuLAuWbMaMxbNjxMiYfd0UDEw36KROIgOL1Npn6kHVV6Gp7D2nqUdx4RukkEQjQpAkMkRQBI2QqtXcMi1TDUt5oZPDk5eayeUGUT5IjKhHUYIldE0SXtEJqtaLWRVZmpXXr6ycxoprPyNqpHYx1LCqcyArO5XwbnaxkgVnP82r+pxNmYGFYOJ0t6pAVipjyoMxOtRE5TAGbcLUW7ctTASQmF+kdgBUxlWTW0VCvKL5PmJ5yoBmNV1M0M0908A1Wy/tABRCTWj91c25oqJp5+mDfaH35gOH509kg6i1rZXDeP1sUsFlunAnAai0YjYw6lqNgSiBCodymRIKf4NaD5QIJp80IbKbigbYeYq7PoutkNWrM1MZtuvuWXzBBQNI0wHjwcMeVJjUdmHLZmoycad1Kb2Lkvon2KaBFB+pw4duqKs2Y5rl9mAzZ/9mi9n/oB1WzYr7VRs83SMJuqJmt/fEkQ1g+N/8+kMcDpQW0d11pVUFl/N3ERzyqirbB9pDM9S6ioUivdoDzVBVNsVkzpqdX8KC+aglxStwpK4F59eNPaFqrUGNAVk3NgqEGd8qWCg/y3FV0OBuGOM7VCY5ogAKxDlTOC1XEhoW5G9W2LcPTVfwrokjtNgjKm2SrI9Gt55bSrLJqgRQMhU6wNRTkUyZE5MgrLkFxsQVR+IRsIhCWCmGYROEW16kMK2hk2Obf2eIGpl486kznNMko0mWKuSmlKNmQOdMAVRTgRQtpXn9ooXnPdzsTN7dFOHotjn4068zDHVZnCkk0s5uNT1ZJmMQqgPRK2mAJkoQZMAzkWF3zwUoX3fg+49+sKVY6vwjQF8stGZixcKGdSx6ToSJbW9jCBKBsrJooPDdRAtmZs+lwqi9XXWSusXT6Oh5urYRTqk+AypyiLBz2qQWVoNLE6ygDS993xx2Y8lJ1cCZbnqmyMECKLVtVXCTpMA38LRJZtj5XpEnWbfJF/WKqbT1EsVKM1nhxIquKF7sTpWWXFZPODcyuFDUwBB38pUQbOCx51nMh0oyetrBYQloNgfNxPku71iVxUgzcBEFfNmhZpCceZI+I+EphmZIFLhhoy+RFWvyRCBYPU+vyQT3REQ1WOS31/Cu4wgeGorqbZQSSQwHCUa3AhQXERpi2zqYXayEKAZ7M0PJCmKIToxlB2cjppU1T8TuGp1PuHQYsSKcsz17LVXU7u8096/YsN6/LhwgSxO/D8dzDq2NCsQVUwtiqq6KgEkHkqlY2HU+mM69QN0qIJ5wqY+nKyTqzxZGjtK1ZsRW1RlxQ4RUFVWxAZp9TlTTvKeSDiiwrQEKJSnkKyOcY2pzinluGEgOsM5lPPHavBy8tHOlGd4782AZQZ43T6v5QpGmGEGljYv6O5K7cMIbVZe+a82K5hlVVtXIyFTViCq0s58cWZtVt3ZH8WolLOG2oPKYorKhJV9sjOAKAGDphtl71RbIDAkh+8l7NPpErNIWXFzY2Gzson++up8JhCVbx0HS/Up83It4pCtR5O8E2XAeEw6ZDg+6mSfn+TFrD5kSXUSma/VIMrwIBXC5RSADoR8UmZNtvqNqqwzOqFSDys1nyBKwsDnxh2sDuVn6Nt30E4Lgk198UWrV2LK7FkqA0r8AFGZr5YwdPs3G+TbOLc9lWQTZciPDkhW4Qmx+M53SQ1ZoBvvrfXXqGwQd76Rgpj+eGGiDI5l0K6RRUOWx44T+amakz0x1EECsR2OeDqjMYvlP2R9VJ0lHCOeCkdjvlPseASTJPZsdEV3XVQ+ptNFonHKS6HwfgUeTokXFWZoML76mCgXA70wqJRKE9gYsWdkPLQ7cgLQcWMGZl7NdzdnTSmwTrTDGNfSwjLDaaReSD+HAMsrqX5I8LRD1Vekc1DMMxlAlKFn8TROLaP4tQ4BZpoktB3xl2aiBA9JDWCVHLEVpyc5pMqB/+b3k4UiFhUgimsWhirPsSW1IM2DJsMso9ZBMJIoCbFzhuDNz7wnkLkZJiMwksLpdMDjLkhLIU0wUTIbFU7E8UqtSDNdFX8ZlPfQh44gSAXRWl+VEWHAwHhFGCQrzuGUPvTtu09TsWSnvZ9MdMbCBfL+NGW63emaixaOI2ZQxrvevSkJRCVuS9LxnMJgONmtHEtWrIAMss5grsxTLSsqtUZw01kdpyasJ9eNiuoKAW2zJ5+M0ulyJaUNsgmaBAh2BDoBvly3THiuHrRJahsvnVdmJm3Vd3NHJRibMaDGNgUqDzhH5CHOJdmuQG07oB0xvJ/OKC4MOu1SgxbrBHCiK9arSnBpu6gZBFW+dyJDS2WTmD3yDvjoWSZ7kfJgySBKORE8CeDsIwPOya5ozlDgpO6QBcEUjlRdV6kC21254gHXNlm5mskNgTrDjqjvTw+l0u2a3yf1OfHBl8IICQq09YoKFVUVxmlaMLdpblcBKFNc6Tyk/TZZS9JrFwGW34w2yExZQrpPajrwu6jUWLafTT69chSpmGJqF7RJJuX2Z3QYqYwhXk/AZnhSgVclk8j7GTZwlTGTOKS+phGLWlNXJd+FoC/vCmbU5KN3nwE7BII/zPBhU7d8HJ3YAcPi/ijufcaPE8/2Ytcdav1/6+Ll69cJiHIe1fl9knCTyeGXEUSzfWUrIKI9lZObLJOqtWZaqW1aqegSR8n9poP+JBDl2KZDJi8v3RZodkaRUVKd1oNQ1GqnIw68ZrtoQyCa6K+xyst+LWpgMw1VDM4sWiLByRFxwBG4aPoQ1myU4UqAVnagowvC6noDlGehsNXE/Zp9SSplCojy31S7dUAzr6UpIg6KFiBKAFCArjLBxBNJZmOALoGBbF4VkzCeGANCtLsaiwE7wv6YY1k1AKrMG0Z5KGeVOp9sDqj1VUu4F1kj7ZX8WzM081hJ2H5jskBIwL6RvirquHx/ah8qPEnKlhlA1RCIZjvuU69T9uQqsWfyb7eLzCW5XkSmSZgEwFEudmrPdR46AN280yTPa3ONBnvGpxo5HLJRG+27AwcemNXrrFjkw4RKNy4OB7ChlxcnWHMeo60obnzYhzMuKUDnrFr/37xo6do1+H7eHCFIugiz2aZNfBJUJfHPxESzfXUrIGJsJgcwP6o5xzQbENXXSMqmr06S/RlUz5JUhV7F/vQhgCYxXL5EHKuFnVSiBqIRVNVVi+c+UQDD0tKa9upmX1McsFLCmeJ9MspxqdRRlQmzIyDK95ZMpoLieIgTQbRAGJraxVCzaaqEntx8CxBVX4XMnKxcah461JYIyf1RQEb5sKAIAVCnVzKVlROYzg/ttCDbNt8vQd15hs06vvkXoyBS3xuorq0QtqUyv4yMJJMMfYEa6QtNR3Qq6lhcHWJkBaJSkCNPFeRgHj9fkuDLIh2SJGAsYuwzQby+fPVsx3um6ySLi4upkWJqRVsygai5TQ2GyinJKmCMxFC2cfP91DYyMWul2kexR+/+Wb3Wi1P8GLK/B2u/r8O0UBRPzwyhbXM3XjylAG1zo3j0xWo8uiWG8/5ajMt2hQGiXvz3P3WYWRzBZ8ujOOOwQlyzx47F1GbVud/poqXr1mDyD99J/Y+EVqDwhnVBuG2SLijUJBAluAUCfnlNhiXxYZy4BM66QK3Y7Oo7NAiabYbm63V4AScWs36swqZkRz+jiIg4lmJUBVUlbGFItA3mKdsgM5NoH9NFT7JlotmCqPk9JOfbyNTKFkQlZramUuRHeWogIYh63fnirIrvPmjYAa2ZaDrj1bbcVBCljMg8FfOLiImA/dVVjsgOyWBVhpI6ZEIbYVg0o9CWSmDXEQxkrOK9NzFePkOpucpQTwbFQajTAfXzNeNV/07UVkgFUV1MhWBD55c3rzBJ/ebzGEbGQzucFCBnt3DWN27ZR7HfGiX1iG7+EHfEZYETYx8gC8Q0n6rPAUXzhAByNCQLgj6SQqRMRURUJIoe84zTVokfffoObBCCYojg0W/DuHj/PHz7XQ1edObjocEuzP6xFsvb5GOvQBA/ONw4bVfg7pdrsd/xBfjsWTJRL754oQodjijGoc2BBz6qw+CDH7FZ4gAAIABJREFUC7DvHzyun/iwpmotOpV0FNnM3DQbfVvukZbVSMfSzMWL4hXP1DhSCTecG7LdiGH2aRKIxrcoNQY7PyQHL4FKg2p9X5GTSTbDKyzLmLOvMotYdzE9/k6zLdLt7VXbVR58rgqLIuCI99/lQvOS5pLhxEmt4zylf1lOqMaAKCWuY1MTYVqZ1Xm+Z1VdJYq9JSoKwPRQ2pjp3OIk1Wzy/9k7D/AqqrVt3+k9offeewdRpIP0Kr0r0kEEpDcBQXqRLigdQToC0jsi0psU6S10SO/Jf71rzSR7h50Q9Jzv+/zNnOtckb33zKxZs+aZ523PK2asBmndg8YaHJMGojJGebEIm5TjiatDQFOEReKqsKQsUif9xwdRVbAgPWgkC8DQSTXTwOKDqOiWKiA2rkspAKlKHn1fJXVKTP0ISfVx0IES/XI0WWvcSpJjmHXwsjakusjD1Tr4I8xTXp6y6eR5M5n974NoYPBrJdkXHikZK5qpy5jknJ5uKYxKkDdXvgmCMkeS4uTpbttuNl018XNxLUFUziWuFfGHynyJ20wechmLWBWebj6ULPn+W0H0z1/9OZLRg09zOnDs1+BYc/7GtRB+c3Mmx4MQep+OxNGYtrGtvDn5owbRA8sDKNvcm6JucPhYIGeyevLF2xylMVFcvPEzf3o3pml6PbyIV6eZfPowdinKMaxMhdgxRwWeZvbxwwSTnU7VG5PJWCvhERdYefE1n5aq9Nbrs/yBvOBmnZlHSGQow8p/yfZbuzhw7xBflO5FVq8sVscSn+jvV/+IfQmbICr+UXk+tbaoERD+q+a8Ui8SwJQHwc5eHdBUPBHz2jzB265SmKxqSWojP9N63zcXv3yi8kI9fXQ6Tlgojk5a2ED739wUkIpZrSPPTuqvAGwKrxT/VRCVsan0qXABBTExDZFkC8DTDClcBZHk+mPNfwsXgLhGVPRW1fbHscG46LwtwEwaiIo5Lnqgpt9T1ZSrqipDPCUmJhaIbAXAlOaAk7O6BgFAs4DBzC21ZKKW6kzyoKsouuHHFFPYFMOWeVMCMKo+X8RhbIOoPBBK/EL0BqRCx3jZalENWehuCvwVwBlycsar5m1LMtHv5XjC9MRfqyqTkBe2xAC0mLf5MknMnJd1IWZ7QtVQRqz3jXHEB1E5v7LWDD1WYcfyQpP0LCEob01xCo6k1bpwprV1J7MjNkG0fHQkByMd+SyP6UYzfaLCRF+ToroPTTLYMWlHMLVqeVDqLUqaT+5s5XRgDKFpGykQjYx4zp7bd6mWrzTqTkeHcvb2CbzTl+LatUMULVqfrFHX2P0gjJp5i2EX9oQVV87i6paa5vnfzrQtJ3HRhSU8DX5OjxKd+e3RSX7zPUmHwm3IkyLXG3OdEIiaBT2aOOj0zFgmOiledD7+UeNDmF+Qn0qXEQCVg5n5lnJDVctltGkvYKVpUtLXbtJ/ahcLonJ0YWwCWAKmAkjCZuRB12rUQYpxiZkdHhGhgNfWmGyf2yIAYgGC+u1kRHDt7HXjK6mQUlFiwy8p3VOVyEiwMhlMl4RSa4+JUr8SqT5lSlv48OQh1MEe6X8dGVs5JiNRUWBxUyiW9tdAVGmpqoCTNnktAU9ejhIpFsHmpLgidF5siBYWsQwcWZjzcg4NNppNCxiJdSBgIucxE8TV9UWEqRQgmQ+bIGr4TqNjpCIrTotV599qcFLBPykYkXJVqwBP0leXrRUreaNybKl1l7lRLwQHrYcg/lm5z5KZYUuQ2aZP1KbZb9t7atlzXft83VRKlWKukeE651r6rBskonjxxPNEH90LY/xLR+aW0AB5+kwoT/O4Uscb7t4K5ayrM40z2bF8UyDLX0iaoxOLPnPl5+VhNOngyp7lAZxNYc+Vp9E0reROz3xJ84k+f3yMw3YVFIgGvzzCztv3uRvkh7NPaboULsSBC5tJk6Umx58+pXeRompsR6/v5f28Nfjj5q+45y7HzVtn+Si3bRCV+QiMCMLLWWd2iOr9nLML1d/B7/Xnl1t72H/vAL1KdiOnTw6bwHRTmOiVy28wUfOZl3svOCPloH8ZRKXe3cyBlLevX8BrxfzkgRKfozBEk2FqPb7/PIjKohKmZpZzyjlN2ToJkMhYJEFWHloJ1ohpaNbmq7xRG2N6VxD1D/JTwgQCoPJW0m4C/dYw3Q2SqqUnXydFy2b6OwXkZb5kXKICpSLbMVpWT1VbRemKJxXU0U5kxW61KEjceayB8O1MVIAgKNgfL7cUsTm45rsuOlpHs8UcTgxEbbFTyxHFRfF16aVsqjVGtAY/MUd10Et3M9BVUPIyDFL/LaBs05w3rlyb0TJP2v2hq+pEbk7vqwNh8e/oOyxEG0tWQFQOKWr45otB/qpqI2nNq4BcGqRJkr91yeV/CkSVwIjhX5b1IRaFMv2NLpRm3mmRokkLLCX9ybT8ZQw/LA+gXHNviryjH9QSRAMfbOVQTEnqZc3M9WubeZahKRUkxSrsCXP+jAei6VJyJDA1lTNnYU8iIPoo0JcF57+nWb7GFEtbhIXnf+BZyDN6lujKsYfHOfn4DJ8W7UAO74R9D4mBaPz5+ssgaob4TQV4MeHM3ER5hJ+9foqUGkpOpKV6UlJuWFKXuTh3zXOax7Xc19QIFeB67vdcMTfx15qCIraBXfQrdWpP3GabiZpmuHyrkv0dnXSVkQW4CbiasnfyeeyR7HTyumzxFbJUopFRcaXKP41jKg1UpRWpXwx/B0TlvFoNSbsKLJlorMiI9E6ySEcyxx77WTw/adw9MEZm7PvS74kKTonJb+krVWMw8itj6/RF00BYqJMEA3XLChPc4x9f/i2/VVVfBpt2EH+q0YdLKYa9IZOY1NVle6UK41btds2CBhcPHdhylSySaCVmLNaOjw2h5/8UiArrVWa7Eoix3ky/qMxb4SKlkvK4/cXfxLB1RzCFq3uQ+x2bAFuCaIj/KU4FpKdi5sxcv76RJ2mbUMTpBU7OLuy5cIoKJauTLvoB+2/fJ2XoDX4P0oU/fmHBZEhblVaFC2LLg7Dj9m6OPvgVHxcftTa6FPuEVVfWcMfvLt1LdLFpwltOxP2nTzh26YJy3Rjq1eafN+brL4OoHEnrYEbGMkFdxqnTU1S1kZNzXFuQJK5d7S/S7OttmzAmFbwR5XnjYbF1GgE7GauwRC1wbPzKxo8to8hyfgFTSzk0SyARH7B6eUiyvaNTrLKQbmURxwbNOn7LfU3WoFScTDi0qmzSv9Y5t0ZHQiUIo0tv41jgXzPnTWASk1r3+TGyARQTDImtbPpPgKikNynXj712TchLSi7Z0V7LCposSmUKGAn9Mr6E/Ia2AoIyTrkP4iIxhX4jla9ViwpbArCIj0gOpwnQb1tnlt/LGAUoFdM1cmlFHV/Md52jKiWCUtKbNKFn00SXfXSgTcZqS68+9llWLw31jBgtK+KP3zxmkf8qiL7LrFn/1hJEY2KCOXJpFzdDgnDyLEzjvHnYfXIF6Qv2oJjjWbZdvEpoTBSlijanuLeZbRGZKBM1z3bo/lF+fXSCHiU+U1bpdxeWKB9oZs+Mbx28X2Agu06eIEKi8BZq+7Z2/FsgKgcUsBS2aZpT4uiWTViZoHisov1bQFT1UVKll5oZxZeos33VOsfRsvOnZS8e2Ue+V72c3DQLstpsjMnUCBAGqHUznayES2QXeXFotX5h2bquXxiBrpyRyhHNOd9gbhYnt2R+iYGo/E61YVBtLayrkxJjotJ6Rfpqm2Cr0sQMxhn/3AoYInWAQi5EiTAn1pXUZKdJZKIyTpkb3edIzPf4IzeSysWf6aAb4YlJL/Nrq1ooIRDVGge6Wkjde0NX06pySBVtiFi4/d8SFZHeTWKym8r7phye/FtYtC0NBltrWHR0ldK/BOdcNRmwDaFxIKpfMBGxmqpaFjFuMZv19EWLlk5y8PStqPIv+4Fg156Tv/PM3++/D6JKqCRIKjV0fbosCnlITCCM9Yu9BURN3U/Jk1SRao+kNA/TB1U6oqK0EhGu9ESlckglbiuzzs4KFBICUZ1bGq3q51XAQFRbXNwNPVGLzp9GD2rxS9rFaD1SlTMpNdYu7kaLEc3z4l+y7W6f1qWXloxJHcUyOGPRffptTFSBlsrXtNNqVe7emiEp+TcTxN489zu5CN4BROVtLnMsvlZxqahcUuyVELdqh2xog8p4zeopyx5BlvctIRCNBRfVVjhGBfjia3uqdWE0WItdm38BIHRWhQ4qKRasdFaNVsyqgdzbN7O9tezvH/RKVSolxC41IbA+pgooRUubDq0+JbdVA6iUCTtRqHBJm7KSbx9Z8i9kBvyDg9jx23EjJzRhnVcrJuri7qIje8YSUGF8s0rlHebV1iJ/W2BJQFQCUar7pZOLjnZaRqttnv9NZFas0KLHS6LYbSeqPUZuq5GzqN0JWmFfNp1KIwGRKN0HyRiHLHy9iKWdh+RKSjDDUrZPJ6SbzFzDqigkWZdOWnJWy4c6jp1aAHI8EJUosGh/Kpk7i9xS2VdJ2hnpSzp6K8IYGrySwoLfZNHWd1UAwEyqtwR7y9eH2sNyzMbc6TYpWmpRfqDHpT1bEpTR+rKakdraEgNRa7C1vWjj768yJYz7LHuofvAJtJxJ6mOQFBAVIBZXkdJeMDoevM1Ej39+81nVAUujDtFYpa4+XuTOkvsNTYGkXkPy7+C6qNxfv6ZevJEiOG9Yp1brzMwTHb9xNDjF6Dp3wz4Vk9VklUl0aSY4728DVpOJmm4BMyptHjDp57cNrAlhsPgczSiuPEwSfBL/qaq6Cg02kvS1qElc5D0J7Y1F2V6p4Fs2ttLVQaZZqwEnISaqR2zFROO7CMSVIS4EERqx0DgVl4SwE2GfYiHoqqSQ2Dxes5OpOreFaW5rrm35RCUxX71cpUbczOO04c+1Buu465EXkl/QC9W90mxUJyatMDspYzV1PhNiirY+t1xfJgs3tQesFny8fGSVNRDbO8d48ck4nOMY+18BE1ttO+IfR4OozhKR8cu8KmGaBHisrWPa+m2sxigRZMmcg/SpMvyVS0jexyBkL/z9OXLhHA+ePVbrXtyXli/ZWCY6eu0QUqW2bgUqs2gm0Mf3NSZlhnWepigsxWlqWu1ngXexQZoozVLiCxKroEFsx0D9njcfHAGKOB+qbRAVRigA5uHuFdvDXIDa7LMdW+NvqDiYvimp35d8xfiM3Jo1vgl4ttOE5HemDoCXDhD9DRBVVxrPpDbFs82Iv7BhJY4i5p7q6R5hpOi4W7UfsXU91iAue4vgR5hitdKiRPyA8rzLvlqs2mh/HC9Qpq/Reo7MNB2tmqGrnkwd01gwT6AAIzEQNYMuusXwm/qPlvtaKsJbrkulxxAWEFuznpS1br2/tkBstR6x/J0JosodYAhCi//Wkl1qVSYL6yr2AEYFlg12YYKoMPqXYa9I6ZOaVD5pYksbxYUivmbz+ZE1oteR7q4qm7zoLBW/kgrgstbiZ2DoIYtcofSal15ThmlsQdffyDKQccR3X1hMnvrKIuAj45V5FPedDqhLQYR2dwjbl+9kzZnPsdWhY09l8UqyOL0c69aDB9x7/FgFsaWFjwoCShNOy2T7oasGkD5dujdMKDmAJM37WPQnSuqikuCMMtFFgNiGyKz5ZIkvU/t0JHlZkq/jGubJ+SUXUxiyLU1QmYxwxRzNXji2QVTAw6xeMh+k14GvY+vUzYomMSdlYlSTOUPnMzAkyKqayBJcNJi/CaIiFqJTm7T5bNZ6iwmrmKFqTaJzSm0Hlt48ZvxglS0QVfdLEpeN3Ek5t1lkIPdAWKpZ5mmlLWrFJOPusCUTVcEUJ+lXHq00CuLET7QcoLyUPFziBIwTYqKxIGnh47Fm3NbXHn+9vY2Jmmay+eKPqwyTvNK4o8k9EebnLCIu8QBbdQOV5oYWup5JWfcqdzlExFZ0+5bE9tc+VRclyqxakJi9wZT0YpQOVCbU+10Bve7qGX+zBDwRaQm3ixT1mVhMCgzxx1UEhmOM8lnxoZrrUpXLarFw2aQ/lQni5nlMADJznk1Hgnxvds7V7q44d5j4p0OlatApTo4wdn9LwDJOYgWSFmBpnsvq3AowtYi8+SI33XHy7CoXmirVDNPPhQG0GtrjXlDWx9TfqeMG+pPaIxWR4TrQHAvE6lkLjEu2/2bTVzi4xqXSqPYTRmqIgE1Kz0T1sWzcSN0eWTWJCw1SIzKDTTJYtWgNn6QAllycqQVqHszs/Sz0WQJG8pCq96Xhj1THMJhMXF+mpJvzrwKlbl9fl6mXaqYrKV+o4WKSCqfYyHY8wEwQRKOjVeVKnK/LVZcyGr5Wc26SAqICUBJpVsnnxoMm124LRI2XvvItyqKRyi21vwC6g5MKLqk+T+FxaUwJvRTiPpcHNgQXJXjsqPvOq7FIt4A4wFMZFuLLFjk8iyZ7tpionre4e2UJYmbuqASg5P7KA26qS8Ufqy1ANh+OSMnRVQxc+zlNRmK5WDUjjjB+pwNDJmhIilV8TdC3AanK4VSuDq0cpbMANCOOXfex3QekIk23m7HMQjAzJSTLQNh+XBmooeSkEUYXGtho4WsJovEBTwGdtLtxdlUBKGFT8nvt43aOrXZS7NgI+CUFRE3iaCpryT5CiGR8sv7kGuX5FXaoUtCM+dBXEscAzWuVsSlyFSP3TqdNWgKefBEfUEU/WGnpKpFrCQrrOIs8B5LCJ/dGjqtFcOL2l2OpznDxjqkye1QxjBQRxXXAiJ8xkmCKk7BPUcExcz7fhYm+8HuhLlyYnEyeCCzL/io6GxWJtL5ImzKdeiMktpmTIL+JFCAzVHkSX8jvAqIvldiGyvE0AlnyAMs1mzdeFpN6gxl94OOzzoRAVG6WbjanE9klSV5ukiT6y+IQpmM2m0uIiZrpWbIQBHwlp1PA11S8TwhE1fGM1C5JzJeHRgSp/eSl4ZFKl0SaTDgJPlFhTGIuyVxJ6pE83NonKu6eAPVQWDbxElEM1ZHUeAm/K4jq9hkaQMy/ZnlqUkBUXhgyTjHn31jwiWg0yAtG2LYkzsscvQsTlZdvYIhU6UmDP32PJQlfRGN0pZwW6vb0sCYjtsxk1S7ESZcKq15QRtvmpJrUiYGorCl5gQppkDJkxUANjirrRtff6y6vkqESmy5mcVCbTNT4UKuqaaAUXVNJL5Trl5e/CLTLMy09uiyBOT6Iytgk/1uUuYRYybMj3S2kxU8s+FmyUwP85JjCoIOVpocOSgp4Ct64uYm4jpR+6/QzSxBN6Jgv/UVoxk09+8qtaVTwybPgHyRylZ666MUMLNmqnZcHVnw78tAmpKIUH9B0Gos27WTAZuRR/CTCSC1FQRIKHJjHVK2UPbwVCKj+TkmKmCYdRF8HaQUp5Wu1E+YQpt46Zn955SNSi04UW6wV1t/mE5UDKl1QQ1NU3uriG1Y5n/b2anH5eIoIypvuAJOlyXgkN9SyOkn1KZfsAVOazkaakXlMESkRtmjeB+WBNVKIlMq9UWZpCUyWzNgMeMhDp9OzNPsxsybENSDgrpiNkVsq38sYZeGbD8vbQNSM4pv3Xc6nZfWEuZsM3rrGP/66M19EAgIq4V7lm9paC4m/uDWDClVsW2r63ywbtf0Kl9/LXOte9u7KbSI+Uc1+pD+XgKK4Uqwb3tmK4it3hINok2p2aG5/B0QtQUvNryTqS0qfYQorpmgUJyi/ucEO7GMBPG6ktkDUZKLmi1+eFwFR03I0ZShDwkRs3SceE40rL9AaHDrfWuezaAav2ngbrNvy/NaMNk7vU5iogLfoEMv6V35M1cVVtz2OZbwGA9U9iuNMe+1iFAUwna0kRMsMeIp5LymYQg7FRxoLosN/HIint4fuTGlhiumukeFvqDLJW0wWhhbbiNvk7SUTJzdFLlzAVIBEV3JoZ7UMLCnKTcKGZV8zAf5toBt75+Ot84Qem4CQAJVIL+acZXmhaXbJJAZLbyJX3XrBcrPtl7MO9KgFYfS9N/NOVZfRkAAFqKZYh212q9mrVsOK5aoKdE3WrMHPvOq4XCITtMwFKQxS9F3lc1MkxHhGYkFCH8f6PLKDVnYSXU9Tck/cKdrToX3RbrH+MwELYS5BhqasMBot52Z9Zyz9rLFzanGTtLKXdAiQxoVaJMWy+MJmipPBonRDQRNwbQGe3ltMdQE4uWaddmZdISdsWPJsLavVbMOn/tQEIDmmjFXMPy1MortvSn6sVEnF18S1FVBRilRyDGl5bRQ92Iiz6IfeRiTfJtgaLgDZx9R/Vf2sbKSRCbCKWS6C3NoZEgc6lnMQ34dojkdjhgY9YZCqRY0QMiV6Y6cJiTKW9NUL2OqOFKLGJQps0YYvNu7cMp/6JSQFDnH7Wpn4xudCeqQoTlwH8j9lERql0nqMFn7QBHyiKiDuLI0rjR0s9lP9zzy0m0xlMJlMdOKWsbgaeaLyJpQ3oNlb3Qz8mP68lB6pqJS3Ghl9Mlk0AEtsiSV/lzwDyTOQPAO2Z0Csh1eBL7h45zTP/B4rcBXT39KXLMDnFyh912ywWAtz3jTNxRoW4BW/us4I0FZlUkBUQF2ycnSL5Liol/nCEwZqWpiqnVFC5ryY3gKaJgMwpeTkLd+yTDsESJO35BlInoHkGfhPzUBgaAC7z2whIMTf6NqqU5NM8BM/pLLMEgBEkzFrpqlHlXD03TqYZf5OrK6A4EBcDeEkE0RjXQhGxF5k8OQ7FfNICERl4KbgsZljJTtWLFCVD/MkrQHWf2pyk4+TPAPJM/DvmIFLd89y4toxBZ5mU0kTRFUrchFwF2YZP5JuTE+igScbEX0TcGPBVtKWJKjlKsUW4sITvWADkN9MXVVfJBpYEp+mZSK7+Cg/LtuKAhkK/TvuaPJVJs9A8gz8j86A78sH/HJqi8oeEAlIk13KX2nDLm5GaZtuyzS3ZqI2TPcEIvoqOd8y2GSIGklmi4rlSAGBgz3RUTHq3PE3q4olV09XlUtoChaLGIj4IMxAgASJ6hVtTIGMySD6P7qykk+WPAP/khl48tqXnac3q+omMyPGBMxAcTEqKci/D6IStVedYV1cdYVTvGCVajXkKG3fpSW3FN9IBoqLCoLF5aQbub+mOT9h0yjcPLUyvRnWF3s/Lpqo1W9qFa5HwUxF/iW3NPkyk2cgeQb+J2fguf9T9p3fofySZp8200R/5fcSVzfJ/bVXqVmiSxvHN3X6XqJBJAsm+jrAT+eyS/DIBoiqXNXgIJW94eHmbjBfaXRpZszoWZFIvYU5P0aBaMJbMoj+Ty6m5HMlz8C/cQYERPee224FVgpEVcRe58/GmDl2RuBIIumqht3OTiXUu7jEpcQlFFjS6mxm9eObTNQE7ji9ZN22R1UwScmsofCmpD/jAktvB1FJGK9TpCEFMxVO9P7ePfUbfnnLU0wKE6Ii2H/0HGUrlyVpWt9+HJi7khNPfXnwIoAyjbvRqUay++Df+EAlX/PfnIGoEI5uOUPGDzMRFJaCYllT/s0D/vd3FxDdo0BUmKgucLHyf1pE3NV3hliK5IbK/yU3Vz7TOr8xqkJSFeok5Ec1WaiN3FPz3EHBQSpvVZWGOziqHG/ZtB5H6LuBqKBy83KtyZu+QKKzuePr4dxsPZ4+uSUjO4BPv5jO6HmjyZ6Ee3Dzl/HMCP+C6fXccHa0rSeZhMMk/yR5BpJnAD9mfL6G8h0y8Pur/PStmfhz+39hwp4JEz2/XYke2QRRG6a3yRpNgXgx9UXFTIBPmKn4UEV/412CUbHpoUZEX5irX6C/yh018+dlvsR3mmQmGqF68UTQrGxr8qTL984gOmxyLw4ums2BXZvxLFiP8rVbUzLkZ5bsf0GKlJ68iknF8FF9ODiyLztS5yZvwCuC796i/KAZVHC7zMrTjvRtVkGfN+g2bTttZfq6vqRXH7xmTpXSnCvXjsyuUfx2MZiFm6YSdXgJ09dcJE1aH14FwmeDB1IsnScXZlZl1PmCXL6Vk+OHuvBjpZKcL9+BzK6RHD8fyndbJnFl9Gy8x/SjwqPfadptMHVHLaFp2tt8+eU6shZOS+Ya3eiQ+znfLNwAz69wKKozi3qEsWz1Afaev0utDyvQ5JM6HBrzHa1nzyRdbEFMGKdW9mHRfh8yZHWnWbOPGD5mASUL58L/1mnSNhnHsKYl1VXdPbGJzUFF6VstD9z5gb5T3Zg+pzV7Vk7n+PVX/HErmskrx5NT/Tqcn4d8zs9pcpMxIJAn94LoM30seaIeMeu71QQ9ucHOl035ZUUtri7uxsqTGUmfPTVtu37GtZX92XcrI6lz5eCzzrVYM3Q+7adPIpVRcbh27iyKd+1NAadbdHVui9vnBTn4U0Z+udePda0G0uiHiRwa9g183AO/Td9QcfACSqZ35Mz4euwu+T1D6srr8wWzarSm6oZVXBs9mhcfdcDnwHi8P1lCvUI+XJ7biUUpBlBsyyhOlf6QtMEhPPJzZ9LMwQSdWka/0acpXCYlhRv3o67HaaasOgwPf+N+vrHMH/Se7lnOQdoUnUDOJu/j/8yXcgO+42OnE0z6YQc8Pc9Zry/4cXIVnp5YxOj553F6+ZDyX8+m0pMD7PSpRffsL+g59huypMlJzM2nlBg6mjzX5rNs4xF2BxWjabWqtKnizM77mehbt7heiwFXadRqF99v70sa9cFLZlVtRuVN+ynhGci45mOpsmkyJa7uYuqPv8KDYzwpOpFvv0jH8AadcCpREadwX5YeK8jZox1ZVeMrGu79Fs8zq2nechNj/1zJ8/59iRqwgI8zw5pZfanQcSpZ7a9Tt8Velu/syOqKQ6h3ZAGZLm+gYfNVDP9jI1XUWMI4/sslcpXJhr+TE3lTvJuI0P8GqCYEorraUQJKCZveMl75XXBoiCGyo5mpSP9JQOrvgKiZJxomSfyicGVUMikJvqSY83JySS8QQZG6RRu9FURPrRzIl88+YWePXESFvKZ974nMWDUZhpNcAAAgAElEQVRTMdGdszqSodkCSqR4QrsyMxh0ZRbFgANzxnK20iBS7F5I5S/7IiTWz3c9s1Z50utjN5Ydj6Jn0w+kcBHnqIe0fwNEG1F24yHeSxHBjLHzaDKiM0ubjaXm5skI9P55eCHrn1ZgaLMcLGtZEvsvNrNmzF6W7ezIj5UaUn7LYcr6hDPtq/l8PLaXBtGvevD4y/7cKFmerPkrkfHECnxrd6dNnrRqfYmyUli41Blfp1+mJQx7OYMMfo8YuPQQM/u2Bh4xs8s3fDx1CmnlKXdwwjX4MjWzL2Tu67moV9G1TWRc6MrtCVV5sH8GP4fWpl8siG5k/av89KqSG+4uY9Bsb2bMaU10eJiqxtg4eBYZZg2hWiyIDiCk92xaZIGLO2azg3oMrpODsHBRw7lLv1Sz6H+/A59mW8XKoNnaMni8k4Y1f+f7i6PQV/WAmT1n0nLi16R0tsPJxZn1877VIOr/O1VanGXLmkK0Kr2T7+/146eWXbn79Ck5Jh+nb1k4v+Ur5jxpxaKWkdTLt5DpT2aTXx1XQPRjHqb3xrXbVsZWggfn5jFmW24W9S9I5w9m0ufcWM61aE/WOZuong52Tx7JH03G4Tx1OPkXjqe68VTHREcSFi5SbacY2+g0Q3b1RTelPsjgVr8x/IcvuPTTCNZkmsqsGuY9usyQ4lsYem0sz3fN5Fa6ZqQ9u4xrZTpS/skBtrlVpuL9rRwv9hl9C7sSGb6dsWMDGPt1K57sGU//x+1Z1T4bvhd/4cebaehZW/qhO+AScZPGb4BoU95fs5NiHkFMaDORmlun8GGUlAiKH+4E41tdZsjm+iwevIIuE4bjHnCWyg0Ps+lwew2iu4exsWlXHkeXpcHWQUkD0UPj2FKnHc9SV6HW6qEGiP5vwODfO6cJokqARPkedbJ9XO18XD29egYtyjbVv41qJ5Go8/H04XWgn/qbtAT9uDCVpRaAeR7Lv/LfYt4rbYDEQNQU3xCHraliVLdo47eCKPixb9ZSLskyi4lkw68vWPrTBGsQ9XxAndpL+Pb4BPICx38Ywy/5B1H00DTcuo6gfhoIeLqLueti6FLXiSGTf6ZIgZz4nTuFQ6su/LH4bDwmGg9Eh33CrI6T6PTjeIQz3D6+hB9ulWBcQ08adNrJkiXV6NgicRANapqLB3cyU8frD057VSLl+VV41O5FpSz6jb5j1li2xPhQyO4pW8cEs9QGiH7VoA1OVZrg6ejP9p9eMHdlO5p9dpT9+74gtbHezi/5mInH81HA6QbO1YcxNBZE1zByzWVK50gDL09w9kUDvu/jQrcZRylaMDvnt1yh3f4FFiDajoftfqJ7Ebi2bx6rXtegdsAWlj+Bgq5BbBjoy/d3WtGg7WV+O9AbdRW3N1J1ZDDbVrZDS2M8YFSjTrhVboDD88ecLNCEZgHHFYhmu7yGssszcmaoPY0NEF1aqw63cpajdo9JNCvuQ8TT89RsvZ3RA9KwOaIWsxqZTpwXTK/8AReL1qBi+3F8+l4qogIe0P6TH+gzrAgbL2djSvsCLG1RFZ+JJ2mSCw7NHcb+9ybgvnUizccOIZcMLzyQuYNH8GeOnOTkHqd2ZGOuBYh2KD2DEu2r4RT9mpjSPUl/ZAaHvdKTD1/2znNm8bWxXJnXhaiak/E4Ms8A0V8Ys+cpWZ/fIH3/+fQv4kpUxBFGj/2Tr8d9Gg9EtzLsu6OUyJOZV6d+I0XHzzgw45IVE51RsTyP6/cik3M4u5dcZsjJWZwcMIIHefOQnTucO5CXOQmBaPWROLXKg8cHbQmfsJD8q5IGom5di2BfojWu874j8/x/Mog+UT5RnWLkpCLxyrcZKU0IRZvBWkDEFoiKOS/VTaIcpSQQxR/6lnr7+N/HN+ctK5bivybeAFEZsCCsXITQVkl4tRQpSBqIWpwmnk80lolmho19a3Dug7l0+zAtcyePp8Pkb3E58i0VNmXg5LDKnPuhO3c/nEHLHA9YuPc1HeuWxXfbGGZE1YMDdxIH0a96cWd6Z5Z59Obr+pnYMXcgGTtOI+u1LWyJKkXnQkF06H6ERT93Y3vd5jaY6FR+CtvF0EEHiDm3XIHo+xH7+Hy7Dwt6vo+zd1pWz/iK0p/2IvWl9dTodIffHr/JRKd1Gk3N0V+R2vkpM2pNosmhRdzsU5TnLbfRskxKvLzCmNGqDnW/v0aGy1NY71/DgonaMOdbXKT3qfKMaFGSUZ0G0XbvjxYg2ojpPv1Z2aEQ66cPokjfOTzfMAm3Gp0p8PI4Fesd5WjgZA40KYhjj/3ULpqSVGntmduuFvm/WEepHN6kTRvGrO4TqTN8GI53DlNvpyfjs96ieNce3FvYjyNF5zKu0EHqGCCqzfkpbPq8IxWGr6dcTk9+G1+C9r8UZe32RZTyMcWyTXP+R472rEae4Uf4qJA35+c3ovUKO6YsXUy9fK4sbVGCYx8t5as6OZk+YQJ95s7l2bIBjPZtxqL22XBzdaLf0Nn0Ht0dl8NT6b0yB9u2xzHR/k320efb7vgeWsjXYZ0off176n3eE6/TS2k2LJSdv7ZhSY8v6DB3F083jo9lomLOf+J5ksKzn/HbiJrcWNyeYyW/ZVjDIvFAdAc/nHeiU9VCPNwwiKXuH/Nw0/3EzfmV/ZndZx6Dx3XD8cA3DNhciC3rbTPRZRV7cbN9DeZ0bcP3bacaINqLZ23HUDcDbP1+FGWbjySj/W069DnP2t2dWF2xD1dblWZer96s6jHl/wsQldp5wSLJWY+LlAeoti1JSbYX/6WIx7gb6UmJgaj4UpV0pQJq6ZBrH9uA0ESyJIHoxC1jkHYvWn1GdAZFxPbN7Px3BtHoCI6fukKxcsUU03l09Vfcsr1HSnc5dhC/bt3ELX/IVbom7xdMr1wND35bycEb4JqlPI2q5CE68BF7ftnPa9WNOSt1W5XmyvEHlK5YAP2IhnNtzyFSV65JGqdorly8TtZiBfAklLPb13P5FaTJX4maZe0Z3qAxWRt/gY+Y15dXcyDTAAbmjyJtlY9I7RTNHxeuk714PvwuHOacfWHqFkmL/+NbvHRKT47U9pzf8gsXA4JJU7Iu5TzusuPoZTyy5KZQtDNZqpXGLSKEszefULpADqmx4PefN3LdT9+KVEVrUre4eHF92blyHy/s7ChSODfXo3LQvHQGgh//wb2IjBQwoqhBz+9zPzIFBTJ4QdBNTl12oHS5NBzctJlHwfbkzVWCbO8XQnfQEZ/oAO5Va4bP0/ukyVyW6lXzE+J7hZ0HT+OQJiuFYtzI8lE5PKIesOPHg/g7uVK1TiNSxNxh588nCPdKTa2PPuTq3i3cUGP2psLHdbC7d5NUeTNx6sglqlX+AMKesH/7I95vWpC7R8+QtfwHRL24zO6rDjSrXIDnG7rSeH0+9qz6ErfY2GAYV/ceJUPl6riF32Lnb/40ql6CV7tG8MHXoRzeP5W0ToEsbdGe0I498Hz1lOyFK1OxZFbpu8jxlVu5CWT/oBG5/E9y4NIjUuQvSQE7B7KXKYCOlz5h98o9PNWzTbV2dXG89hu7T97AK0cBCuKAvedLbjgVo3bhtDy/eQn/VLlIE/qER84ZKZDaFd+Ta9h3Tdpn5KNhm3JIfDjU9xKnQ3NSIacHIa/vsnvXEQKUWlx26rUszvmjj3i/agHDLxvO1T2HSF+5JimdIrl4+ALpK5cg/Mw+Dv7xhBQFSlPAwYEcJTNz4+wt8pYoikPES/YcfErlj3JyY/dGHIs3JF96V24c/QOfDwsTenofh648edNOTlOC5rXzcWf3OiKKNKRIJk9un/gD9/cKG7GCv2da/2/s/cz/CbvPbVegJsElSwU1ATKJhos6k6ktHJ+JSgaRiIJIt1OlwpSASpMJzOLTlKi++FuVNKS9pHJKZ1qjrY4hnxfflLecm1gmOnLNIHxSeFtFnmxN4juD6P/GnUjwnE/4btREPh46g9SSEntiGqNvVWVM61L/p0b51wajQdT0if61Y/zdvSJ4cO0o41p8SbmFe+hcPjGRmkh8/zzJzN7DSDVoLYPFCYoGUdMn+ndHk7z/P28GnvkJiG5T5reAmRZndldqTBrINMCJHq9ijKr9jr2qcBLxdNG9lQi6JejF1dPr+TCBV5inAK6Hu4c6l2ziuhTtUbMVtiTcC7i6ugpds91CMBZEv9n8FR5ebzb2in8b/tkg+s9bVEkfcTRPr10lOnshMpgWdNJ3/g/9MpSLRw7wwKsIdUoIg0xsC+Pqsf3cdslHnTISRpQtiofnzuNaqBSp47SI/0NjSz7MP2EGBER3GSAqkXgxtcW1qNpoS9klEiiUtiNORrsbaWMcQ0h4qDL9zfQjEzgVaJrCIxbKTkprVxTwhWla+FljzfYYlByf+FMloV65FkRT10ZnBAs90TG4J1qxpG9BMoj+E5Zi8hiTZ+CfOQOxIBqv26aAqOgaK2Fno2utuB0F5ELCpIeSNBw0zHeNnLFy1bZAVESXVeBKBEViQVZYrnQNFdZrp3o1yUEkJiSBKtUpIQbFXC23OBDdPAZnN91vRXyhqsTKPq4VsQnAySD6z1ycyaNOnoF/wgwIiO48+7NhcusRW1csxSgglbp5YZ7R0pY9JFSVepqRfEv2aYuJyj7+Af54eerEONvyeWZbZ2kPFKYYqPhLpWml9F2yCaLS7TPGKUalBZiCzMrAMvpPO0pvd0dHGhT/OAkpTu96u6K59SycnGldLfo/vusx1HRw614gqTN74fNmTOyvHDB5n+QZSJ6B/8EZSAqIipKSiCSpyL3qgxSlGKTUz8cCbiJMNNJo2yPMVTDNBFGdi6pbOouPVYJNwn7Dw6Vm30H5Sl2cnVVrowSZqAiQmM3RZEcplYpF6pho1U+kUclmSVJxkoGN//UJIyro2HHiWxjzD72iS6UMOL69j5iNQ4Uz4fv7NGibnaPrbvJh8/wUTZJf8D7dKldh7wM5ZCbGHjhE7t1f0vabLXHnyNOGX3eNI73vNmp+2JdbQJqS9di3aiZft8nLunPy08yMO3iYNllfsLTbKKrMmEsOcS8/2cXw7+wYPbIoI2p8yIbb8ts0DPz5AN0z36BFmZ9oPSojoVV60fptLsS3TWHy98kz8P/BDDy1wUTFf6kU7o3QjjbtpS9aXOvlwJBgQ5HJSJi3AaJm7qfU04ufU4GhpUq+hcqTZAeEhoUpn6zgoFRBCcDqXFVrh72VOS8gKtEq0cuTVAEBVFOO6l3N+agQP2acj6J/2RTsu/4S33DIk9mHom6R3A53olhKRwgP5eQLe8pkjGHB7qd4pBfQdqB68ZRkBm7dec5RP3BzdqZ2fm9iQoLZdSOYKBcn6udx4+b9cJ4Eh+GR1h37x5EULubGqhU3cCmdHseIaApn86Z0SnmzRLDvvB8PcaBqoZRk1fkwkmnOqAFz+WrqVOyfHqJUvo1s9ptFNkJY3HoKBX8cpaqdAu8cofXgxQycuoxKFmD37dTB9PlyEnZPDlKqwDLWPZnEtha9qLtyHXklN+bRRrpOtmP2zDJM7jKQHt+uIU3IWd7L/h3LA75kRsXtNPvUgecNetFK1wwmb8kz8K+eAWsQjVHsT3SNJV1JBJl1z3ppPhcR1/1TGutJmpKdfSw7VeTPmElLc11H/SW6H6T2l//LscxOnvK9lLfLZ2L2mw0qZR8BX9Xd0yK4JJ9Z+0Td9QHNHCzdQxqFvO8Kovt2nuNV0SJUDXzEDue0NMokE2DPkyfP2PjKk/6F3eH1M0ZecGJ0JTe6rb3PxIY5cXntR9nDEZys7kSNs/bsreSl0xaco5iy/hbVquaigJcDns5BNJv7kH7tclPGM4oRs3zp2T8r25ZdwrlCftpkdGDY4WcMq5OJSwdv8ke2nHzq9ZJRv8GEBmnReQhxIPr65A/kGRrCrX29SBEPRM+unsipXC3pUl5XqZtbLIj+uYW0Pe/z5+4WLGuSOIg63/qZXN2vcPXIl3gERuDsYk+MkxOO/+pHJ/nik2dAz4CA6C+xPtEYZU6LS1H8fBIIknJOpTgv0XoFqHE+Tckr9TSVnxIAUTmHsMxX/q9I6Z0y1veqsgCMFvHSUVTM/FcBr0nhlUKZ+9KaRM4bC4TGDRMZPosUpzFE2un2xpZIKzsrpXs1qGgalWhGvgwFE73noQH+NN4QzJpOGXDx82P+2SCcvZxoXDgNkS9tg+i3+17Qp1omnOwimbf8KmXq5+XCpae8dnCiUJ601HV4RfPD0Sxpmk4lQEMAozYFMKRRJtztw/hy+iMFojtXXKVskyKU9Yxh7+G73M6VmfMn7pE+swfeRHHufhiTGuUinWLkt+lauzWpS1XH3t0TH9ccdOrTmnQu1kz09IoJnCvQhs5lJYE+bhva6X3sM1fjl2O3WX9wNbl4yqzGtkF0cI1a2JVqgrunK+5O2ej4RUeyJCbfmvxUJc/Av3AG4oOoWMQCcBIpF0k7SWeSQI+Y1sISLUFUtYJW1UaOhumvJzB+4EhMc7GynZ3Fh6oZq9TAi99TJ9prH6tE6cXkj2Wthg/W8rYEBlmIMo/bMFK1TI5v78eKodrrHtUNijclTzotKZHQdur8Y85kzUBXi1zr137+TL0SzWfZwtnwypMBhd2JufOQTvc8+L6SG5N3PuXLWllxtgvli+l36dzT9GtGMOunP6lRMSPzzkYzrW5qo0rJNoj+svwSRRuWoFKKaJZvv4db+SxcOPGM7nUzKheB9WZhztu9YFrV3JRZ9prK2axB9MGZlUw5k5cZnd9DshzMzWSixxf04Kecc5lR6wXT6penyqKblMkIMSemU2lNLvbOKB1nzrv5Me+jbGSa40fjxMWw/oWPUPIl/9tnQEB0x5mt1rXuVr2RElZxEuATcBR3pPaf2gZRYaIi6ykAqcx4haISeQ/XLkx3TwXc8pkwX1G2NxmoeUzzPkmbkVgmOnbdcDx9PG2WesoO72LOT9x3jx7VsyGazEG+L5hyLYSIaMifPRUfp49hwJ5nZEjpgB3RRNn7MKqSG1O2PCTMx4XQgAiicqfl62x2fHPqpRqrX7Q9wyum5/ezDzj02oGUPi50K+XCjG2BbzDRX5bf4EFOL5zCowlwcWPsh6l5dvcp8y5E4OkFWdL40KGIF9o1fJsuH7XAq2hl7EMf8ci+KbOmNiNtPCZKyEtWTezK0ts5KJ4O0uV/jy8+bc6CGYZP9NUNPmvagRbf7yDf/Y1M2XwONwd7AsIcadX3K6rmecUX1WsSUaQ+btHPuBtWnVmzOpApmYn+2zEj+frjzcDfAVE5lICa6tQpwiUJgKgp5Owf5I+Tk4tir+IeEMLo6uKm8kaDVXmpJPiLiIkWMJEtURCdsOkrou1FJ88ONxezt5KWz39XEE1eGckzkDwDyTPwV2ZAQHT7OzJRy8R6KQkVF6SUflqKjigAjBexF1eBNKCT1syCc7ruPlSlN3m6e+hWJBYs+K0gOnGzbg+i7X+tnKLUTQw0Fr+o4Glysv1fWRrJ+yTPQPIMJGUGnvo9ZvvpRMx5G+1BTL+mCZSSYSQ5oNpsD8Dbw1s3tjNq4y3BVQmNREbGMkxhneILjQVci171tkBUzP83UpwUihuNmMydQsNCiIzUUftGJZuTN33iPtGkTFbyb5JnIHkGkmcg/gw8SQBEBQQFHJW5bZnbaYCUpekuNe+CihKMku6c3u5eShFK9pXKJhNsTXwzyKZt5fu3gKiy0k1RZpOJqlC+i5tObo3RkSpxuMaIirOdHU1LtyR/ct/55NWfPAPJM/BfmAFbIKrEQsJCNJu0Q5nfVma2EWE3fye5n2Kmi/WsWamzSpMSEz9WDSpesMoSWCX3UwWohEz+FRAV0JQTS8Kpk4MTUu6py6mi1YE/Ltua/G9JcfovzG3yIZNnIHkG/gUz8OT1Y7ad3mJI4RmiI5K6ZK/NbMEn5e+09FUaIKq6b4aGKKAU4iekT9inZBVJPqenh5dVsMkWExV/qPhFnZVik2QkSf24hZiJjXvwBhM1f6NqRiPDVf5UdHSUSgcQRK9XrMl/oXY+3shiovhp/OfM3HGRWr0nM7pN+X/B8vm3XmIEG4+9oFr5DKT4W3oH0ew68JD05bNSIjnr4R+7mEwQlUolKfyJiolSvd1ME14qkwQYbYGoXLRKU1I17i4qQKRKQy1ZpzEzVp+ZEnlGWxGzSlP3mBfFpr8Iopb0VimYGPmRSQks/Z2WyUGPD9C/2RwqTZpK2wrWFUL/2JXxTxz4sw0MGvOSHHc3UWTJDiqlgfs3H9P6kRdHK1pLgf29ywtn/rbHNKudjbR/qWwris0HnpKjfDoubb9Ftjp5qZSk4T2kX4XSXEn1Pm6RUaSsMYB+H/gydspaHly9iV3+3KRP9x4L5g/g4c5vGTHxKC6pwS1dLiZ88w3remdnf0B5XCOiSPnRl8zqX4xlVRtTZsNBlBb1s0PU73KDHzfXZ0qFfBzzqYa3XTTe733KrEElGPjhQuqNzcfdDA3pWyox8eq/N7v/tL0FRNf9ukYxRq3zGaOInACjWMSiLWoq1sdnksJExYyXWncz4f4N/2ciICqWtpj9Uu6p+suFhZHCW/dTS1p7ECM6n9Ck/10QHTS2A6Nb1ObcQ32Gcp/O44fBhRheqwpb7kCjoSuY1KkceyZN42XtlMxpMYmQVFX5ae8CUr/8nS2XHehYu7TeOeQ+Xw7Zz9BZHWObvcE9OleuydGnTvSasZ5uH6Sgy8eVOXFP71Ks7WTaRixh8E9X9Aepi7Fu5wocjuzjeZ06VLa3Z9fQIpwo+gOj2hRnXf/OjNh+kjytv2FD9/w0b9WO677B1B2/m0E5T1C300iCdVUsnScvJv3mpbw/+3vy6XIqY7tA1/zNOQT0XLSbrOs7MHTXY/Vdna5zmDmgptV0+/ueZtOZKDrWK6fESwYNf8LoxR34aVAtJm65Q56qbdg0dzRXt3xD86FL9b6OHgyY+xMt8wVz/JEztcsU4Pz37Rj3e22WLazO+skbaT6gF1HXd9Lz9zys6JiHiJvLWHe9HI3Lw8FL4dStWJxLq7ozZEdZVq/qbHTOPMLs8cHkerqD7NNnUcQBfjz+iIJlMvLkpC+hRTLRyBsePHjGdScfCtuHc/npa0Ycl74iLsxok4f33GHCpstsewHvF8nEhFL2LL1kR7dS3hDkz/ATUYys5sGS9XfYHh7Ny2B7hrTIRUNvR04cvUq/q9Id05Xv2+Ump/1rOi1/iK+LE9MaZObXfa956hTM89SpKP4snGqN03Fy/S1Oezlw4n4I1Upk4esykqkcxujFN9iDE8Na5KO+Vj8DHjK+Qxc6zt1BFrd79Mo5jV73Z1EI2D5uJo4jv6CWLLVXZxgx4yDDhvbX3RCMbcnoBtQa+DOZXO/SI1sv2l5eybmmtkF0fuMa1Fl0kaKpnjGqwhQa/zaALW020qBnIR4WLEmj1LGDsloP/8Z/PHr1kA3H16kgtqjKC5CqSqKYGGWeh4Rq2TvFDWM1RzVTNDOKVI6ohQBzQqxT5tcyKd8v4LUCapPpigvAxUXnkSYJRMetH4F3ioRv5ruA6P4Zg9lecjjTqngTE+pH+96TGb94vHW3z/TBTGrQgvRTNtGpiDfzR/Qh1+fTeDizF3tTtmbxwGoEHf6axQ9r0bV8cOJ958Mf8GWJ2lTffoLa2RwZ0X0g9WZ8yweecGBWK1wb/cD7OexY27UbHmOWUz8jbP9hFpmadiXml808btGSMkdX0OTkfdq6V6R19eeM2hTO7CHS9thi87tKrWKzmXZ3LkWAb2eNp0/f4dhJO+CP2lJt3U6KynMrW1QA8zp0IGrAEvqUSgG+p8g1+S63ZnwMt+YzaHEGJk9oYnX41/ePsexYJH1bVYaHG+jw2UPm/vI5XsavVg8fivvQr8i0fg4nKg6gT254eWYWW3xr0rhIIHvvuVAvVzQ91q8j+55MDNzWkB8GLqPzNyOJvLSOJocKc6BvIcKvzGLxpcp0rArbToXSuHQKPl+9lNQbUjPw8EBS2nx6w5l06CWDK6dnw957BJfOTvuUcPu2L5ecU1HaIZDuF2FrzdS8vHGPEQ+8+DZPMCMeeTGxnF5XoeGvmHEShlZICQGv+OxAFLMbejNx7S1a15Vup+F8svUpw2qmosMuf7Y0y0Q6YaeRoQxZdpvGzfNT3lsEc4PoPvc+rdvkoXJKmLrsER91zMyF9X/gWyI/A/M4s+bXh2QunZmAs/d5kTsr7b2D+HzNEwa0yUV2VcX8kGF165C6Xl/col9xITA/U4Y2UHNtCaIvj0/ju2sfMKTT+1azMqdnCcKL9MEnJoCD/nmZN7RCgkx0Zo3SxNQfQzrnQC69zsj4YS1UIUry9uYM+L56xLrjaxWQSQmm5G4KqzQBT/WUj2/OW5rbpukeT9RZ7W/rMwuWKemdetNN5QWwvT29tU6p8U38ZHv1azM6/9VPQ/FJ6ROrWiJfSrRLovVSsyoF+UnNE40Mu0zX1B+y1VU0SB1wyNuaX4/E6zvvcouSn25lx9ahZATO/jSaxe6DKX11UWzf+aDnv7Po55e0rwK1KrfkTrCs/trsuzuOyZZ95+/ux7P1We7+OoDURLN/6qfsK7uU8ZWTDqJX5sykc8e8rF7tTf00G9mUsid9a+pUrpBH56lVpyF/PAwg+HUdfo9c9QaITiyfkYl/emspv8pf8HxJB2p3W87iH0eQRU1mJNtGlKTTd74QFUrNHiv48Q0Q3cdHHzblVpATRIeT+72v2fvL56zq9R4j1t4kIjQ7Sx//SuZEQDTFxbmkrNeSrb2uJBlEM9+eR3SNTuzsfDpBEL17+jobPbPRL79LAiAawqYAF3rldVPCMl/+ZseEWqk4cPI+X/zux/iPC1E3dYBNEF2yzZdmtbOTzjGKVRuu4PxhYWr7vKb9ovs4lc/PupzB5N8Vxu9tMxjgE8SQJU/p3S4nWZwiLUD0Fllq56WKJ5y58IAf3bLgdfkKKx9EII+BrJ2Q9/cAACAASURBVOHV7QpTTFkLDxnXthONJ6whU8hFqjSczoLjW6mQOmkg+v2wWpTvvpoNk3pSY8wPfJAmgjkJmPPzGlalwpQjFHS+R+vW4xiwZSO1pF9h8vbGDChz/vhaBVqxSvUWPs3gkBBcXeP5RP9DICqMVVwCuh1JjHILmM06kwSiY9YNV43qzAolcdCGhAXj4uxKeERYbE19k1It3ipAYjUzCbVMThvAqI8+o9iSH2mW04NlY/rj1XkiGbaPY3qKT1nfMic3945g7YO6dKscEctEH6zrTs/bNfA6+TCuZXLobboVbEfrX/dROb093/T4knITv6VGyqSB6NGoNfhknEPLsuf4YaU3Lav6MvdoCkZ1qa0uZf+M3tytNoS22fxoVWwuY+/PS4SJBvNdi8/xnjSVh1OGkrvfFBorXbxwLi7twV6voXxRcg+DF2dg0vjiHDscyoeVxYgEm0x0uB/N1uRj65yW/DT4S7xHjidjAiC6YuVU7vqMYGLvEMbVP5kkEP1+9kSueg1i5pcxfFVpv20QDQ2h00+PGdk6J7mdYvjl8D1OZsvCqBx2bNx9g5DC2anqEMKWQBd65LEA0dppjPLaSCYfeU7f99wZfTSMidXScufyA9rfdGV3Q2+mrLtNq7p5yWkfRue1jxnUJidFVF1uNGvWniNtlYJs3etL98Y5Keghb6mEQPQPXpUuSJ+cjiw9cJeM72Un+PwDHApmoaF2bVlsFua8iy/DKtXi/TUXaJDDGkTDA/6k/6BptB6+gArqbag305x3vLaGdgsc+XFRfU50K8StVkfpXTUj93dMpNG+shyfVpRZpjmf8hVTP25MhsmHaJecam3zFfL49WO2ntqkfKASGJIIuYO9LsuUxnLSQE7UnKwriaxbgciBbbLOtzBRW8fU+G0c32J/y8HHMdG1Q0mRKoUa7OuA18oPIZt02hN1FG8PbVQmJbCUJBDNLA6me7TPl52Vf0L76QdY1q+KItJbPrOj8feQtsEibm79jPDbv1C5dF3V+hgacipwJtMtmag64U1qZ8vDrofOjFr7O2OaFVefvt2cH0fZAx8Q9V19Qv1/ViDas2c5FreuQ5c1hyjU/Qd2fubIh1U6EJT7Q/qlL0ujXdPfANFv3kvDsN/1lefv9C1Xl/QBfqee3XvsAD4bO4ufH3jzeGGnWHN+4oe7mOY4mIEf6QCabXO+Cb3yZ2PFdejQey4tJncm7Vpb5vwDKg05xsUfx0gbU0YZINrTmF+re2LvyIg1JxlSNZgqvTZxcu0U4DTDEgDRu7ee0uOJFzveN5yCQX5Um3eTy0DrmjlolNaD/LZANG8wWTc+V6ce1qQQfXO7MHvbNb6+GkyFMukoHeBK/4berN30kAXP/bn92oHpXfLT1i6U/Etu8DoiBgrm4kn9FASHvqTG7Ds8cHVmVZvsbN/63AYTfcgl72CWnA+mYfmcLKoojokQeky5wkYgQ8p07PksC9JXVJho90JZWGi4yNssu8eqDlos1tKcVx9cWIpd8U/Uf6Yv+AFHjx3jyEzDJ+oJ+wdnZmupvcxsWZDP62Rj9s775Gw6klsbxqo2zkNKZmCSEu+GRtOOsbn/B1a3I/kfcTNggqj2cYpsXTRhYTrFSVdSvilAYhU9/xvm/N8G0fEbR+PgYq+0O4VGC60VX4BubB+t6un/Eogmr5AEZ+DV6dX45WlDjmQHWfIqSZ4BNQMColtObdI+SJP5WSa8JwKiAoKmD/VdmKgk15tmu5xWTHmzT5HuOKql8YQFJ+oTNSuWLO/lq4BX6kJ8PH1UkyZhifWKNX6rFF7yekiegeQZSJ6BvzIDCkRPahA1jXQlSyebqqK0wUSNz6RliNTKe3l4WysvJcJOpURUxJhVCxLVWylSJetLHyf5t+Sbio/UVMA3m9tZXluCyfbmj0xRVOw0BidFlPmvTF7yPskzkDwDyTMgILrZANHIqAhVPRRrERODh6vOIUyo7FNiOUoT2ejJZPVbGz5RsbiFedo72Me2RzbZpnyuKjcNH+xrfz98jLzRdwJR88fvkuKUvBSSZyB5BpJn4K/MgAmioq7kH+yvFJjMTYJNwjYld1TATbUMcXBSIGva34lWJ9kAUWGhErwylesML4IGagOsxZSX1CqJD5m198kg+lfubvI+yTOQPAP/9Rl4+PIhG35br9mhvbTssNb0lBQnAU0llKx8oKJmH64aalr1nY+nbB8HivoSzHQmAWNXQ7XOlnaoJNyLfogAuCjeJ+oTnbRF64m+bUtKdD7w6R0u3vSNO5RrGkqVzIt1t+a3nSn5+//pGQgPes7ly38SKoVCeFCwTGHCbp7h1qvI2KHY++SkTKEMRAc84Pyl+0QAbulzUySTK5cuXSZEPsCDQmWK4eMUhu+DV2TMottmRwf78izUhzRekVw+f5kg9Vs38pcuQSrrLrSq0ujamTO8DNOnzpC/GEG3LhCg9pGmsC7kKVQYXt3CO1NBXIy6+ydPHpImbSYi/B9x9oouV3NwTEmRUgVwiQrgaUAMGY0KocCXvkS7p8Up7BmXrt4hUrnevChStghe8UpQI8P8eRZoR8bUOksl4IUvMR5p8bYP4fT5K4RHyqR5UbRsAfyvnuRugPzKnjTZ85M3kw+v7l7h6iOp5jI2j8wUy+nGH3/ciD1v0bJF8LAP5vGzUDKm16Wgof6+BNunwtMugEuX/yTMuDd6fq1XSEx0EJfPmHPkRt7SJUjjDA//PIdblsKkctM7yBylTpuJ0Bf3uHjjkfrM3jEFRUsVxDU6lCuXzuIfKp+6k790cVI5h+N79wnpsmXFQQIjoU946OdO5nSO/HHmHH6qcs+VPKVKkvZvPuS+r3xZdXil8lNKont8ELUlWyelmlLuKUBqpmjGbw8iI7QMNokPVJTtXZzdcJBcdnsNyup3xrTK36DgINzd3JWwicpPtZ5y9a9Yn2hiICoHN/s+1y3S6K16or8v6883z5vQv5z0Hw1m4uIDzFs9UVUsJW//d2fg0fk1DFnzki51i8L5n/jhRS3GNk/DnRf3mVF9FS32DSBbijyU87pMzY5D6dBvOnlSg3vGfOSMvsLgtVfpUKUwnF/L0lf1WTAyP/O+3s7nI3qroGTQxVmsulGVVuVfMWDSQTp8XA2ubmfq2VKsntcC65L32/T/ZCRNPu2mJixjoZIE3TjLvdsHOfZnJupVL0r+YsX5ZVJDqg3cRVbD6ps/byJtP/2SZwcmM+ByRQa8BwGHvudisQF0K+nHsl+j6duykjrmbxtnEVK8LZlurWDkb9noUyUdnPyBLe6dmdr9Q6sb9fLOYVactKdvc/35sfWziCzdDtcjC1kVVoLmBQRcvSnxflYWV8uEfZ89lEobyi9LvsO97Wx65H3GHw/us7rnasrM60Y+z6xkCT3I0EMp6VUhFfy+mO0pujOujRfzll+nb7em6jw39s/iokdjyjodYej6ILrWKQTn17DsdUMWjKhl1SU2LPAs/QavpnWrhvDnXr46kJuNKzqwrG0hjn0wm7W9qqtjLpz/DS06fsnNjcMY97ghX74HQYe/52zh/vT9wJ3h836kafUqcGUb0y+WZeXs91jcfzGfTh6jXy635jNxb3EGdU7N5z1n07JdS7h1iGE/Z2TL+s78HSWABy8esPrIKq3YJFlBrm6qAEg3lnN5I2JvgqOY/9I3yWxpbAtELctEzZ7yjko2LwgvI4UzPogq8HRxVb5Zs099/Cc4URCV1CapWJIolYCo6IwmRcVJQHRp+unMk1z12GT7kbhe3cX44dO4He6GT4HaTB7ThUzuzvwxqwrt1sVwL6Yh148NIGVkGJ+3r8n1J6HUG7SM7pU8mNV7GIcf+5OzYnfGDa3M1ra9+T2vB3dO3yVlrlrMmdGLHwf15UWz/nwSuomeNxvzXcWTjB6wn88XD+bw2I20mDuAx4cW0aLxIVa9msiydB/ya8mipHaGYo178HXHakwf3pWDF58QlbUhqxb2IOyPFQzttp7nLs40HjKdTjWgbZXWDF67n5LpXSHoNjXrf87CA1u4M3kU91p+TSfzbRHbd742++YO4bvtt/DOUoEJcwaRxVn8ODFsGNSBMadfk90dolIXZ8nCr7mxoo+qlY+JcWLM96spnf4lQ7PX43hBby7vzcuvkZPZUakJlbYeIsuDXQwcO4UXAV7kbtyDEQ2z8tXgQfx25iI+mQtTtdMg0q2dQv5F26icVt9+s+yzReat9NqUk7VT2qvPBUSnnMjKjK4VCHmwktHfOPL13FY4c4deLpPoFzafPESz5avu3Gj6HQOKxS2nl9cPMvmkKxPblocXG+kz+AlTv6vNggm2QXTc6sdMGdCS0Meb+aL7Y6Zs7h5b3qqPepuRAxcybspEqzX77OZ6tp7NRedmpdTny0bWShBEp9oNY35t8Lu6kG/35qVPI+cEQXT2y2bMaZmV4Dvzmb46JyOG6UILc0sIRO1OLOdC5ob0rpjb+OlLZlbOQrHlwVSTdXB7I+/V/43NFyaT0eElkytMocaxb5DRPzy+lElP6vBt4/TwbBlD53gwdkiBBEF06pm8zPzsPUIeLGfMFFfGzWqBJRkVEB096wQTh3cn7OlOurW8wowD/dgzrjm+l7yx6zKKXjWys9gCRBennsKCOvDk3EzWXnifz2qnZsrP5xjduRm83knn9qeYurEjywfbBtERY7cxYcwAwp7v5dO6p5n1+2DSxEeZd/i372tfNv2+8Y1GcyLPKYU/tnyfJjhKUEncAC6i3GTDnBfTXXyq8n9Rs0/pnUL5OEW4WaoytW/Vup5eXAXCWpWushFkkso3KUU1f58oiPoH+uPp4UlIqK5cklB/i/favVUKzyaIzvqCZR8Pp+zKGdTxduLk+kn8mqIlfWukZXmLPDj328miYQdZd6AvPuF/MnrydvrVtmPb84+o4n2Qw8FVaF89G0s/qU30wJ04TWiF29j1NMvtwtbJw3nS9Cu6ZAtl66S23HDJz16njykUsJchX44gjfsjvuv1Iy3mtmX1wOFcWudNjzsDWJbuExr9sYeKae4xavQKxo4Zrm93TDAzW0yk7Kq+/NJ3Pm2nj6Cg43VGdZ3A5/PGsKhdZ47Vnsu2Lvk5MjwTX9/szfw1QxIG0SH2jPg2mK/Ht+bST2NZk+oLptQU6iQgOpAXPabSNedLZn5cnsrzrlPSKAk8t3k+l3M2oG2eEFo12cLMdR/RLtN85geNN0B0Myc/a0/p+ZsonTqEKc0HUmDeQhqkhw2zelKy3UxypQ7j+8atyWMDRLvVz4KvvxNZ0utEVQHROs2GEunsTkT5Luyf1IXMaTywswTR6AimdxxFyRXfUNUSZK4fpHbzTwmKdIPsTVi9fCjF0zxlVgJMtF61dry09yaiRAt2T+tP9gxeZmqecdTbtChWjstRkhpfjMWXf0Sq1+OD6OSPPVn8R3ac9PrnVarCXN2zWjHRst1XkdETPEt246cF3fB5dTJBEK3VbT4ebk6EVxnAkfGtyZDC2rWVEIiWTwtrR9dk0s5szD6znmou/tYgKkIndRrTeMVJCqd5E0QrdPgGD2dHyNOejcv6ksvlZoIgWqflKKKd3Yh4vyv7J35GljTW3F1AtH65ejyyS0lkkUbsmDGYnJl8WDmiJpV7/8jMEZ/Qb8o6flkzI5aJfjR8h5oj53oj2TOyCe4h92lavyr3g7whcy2WrhhDmfSv+TYBJtqgWGXukJrIgnXZNnM4ubOkwLgV7wCdcT8VEN1ogqiFRJ2p3mRaxJZ9lSzTnqSFsWCWJYgKCPoF+mt1J3tHJZcnDFMUmuR30oJZmK4wThWJN4Yjf0WOz2S4woxVn3mlM2qHl7unygJIFEQlTzSFZwr8Av3UCWQwzcq2+WsgOq0nozvNZujasUjF25+HFvLD40p808CR5jXXM2tHXdo31iDqeXsBCw+Xok3h4wpEy7+eS/flj8mRXvuj2o2ew6PhDfGasI/G2eHE0lFszDGCSVWcuXP4G776+if2BuSi+aefMKNLfYEHvuu+GI+8gURV/4wbrRbS/Go/lqWrwh/VKyKEsmKrnrTLE0S3MQvAwYnrh6KZfHEK3zbtDJky4A6kyVuakQMasGTMPOx/e0y+OZ354dPzFG4YTbthfbgzuTujT0aQxxNCA1IxdlwZpix0ZXane5TqtI0yJbOoBfZhr3l0LiMPqYDoJ0y7ZUd+LyhctR7tKhVkzsjh3HJMSfDDlzSYMpcOKe5QbtxtDk8rThMDRLd9WIgD2avidzqQ+b//TCHvUNb0aMnLHlvoWSw+iL7PereyZHAF+2wVmd8qQAmQ9GxewmqhWzJRrq/k4zEXWbZ0Ep5OFkw0JpJl/frjOORb2mpXp9pMJjqmpietP5vCyGXLKJnyNpNHrWXgmCFKdyHw17F8/6Qxn5R/hclEub2Fet03sGjTcjLJJMdu/xkmOiXXDhr0/Zml6+fj8/IQ8/aFM6yTVs86vHICYe93JdutFZhMlEsLaLs4lFUzv7Cam5d3DrDgUDTDOmqT+MDyCURX7Eb1nKn1755foV7VpgzafYyzrSyY6Kv9NPlgPbPPzSOLi20mOrHkdWq0X8iS7SvJ5XiRad9dYEjf/8fed4BJUWzfn815WTICAiJgVoyIPhNiFhUwISYwowIqxqcSFBNBEQVMqJgVVBRFkWgAUcwiqAgoQYGFzWE2zf8793ZNV/f07C7o8+/7vW0/P2ZnOlRVV5264dx7+8ttV759N75pcQEOT/oIRhLFj8/hzNErMW3qaKRbtltbEsVv7+G4c6fgsffexMcPHIejbvwA4W8ex+DXWuHwPZfjckedN5Jo4SdjcP2i9nj40gNEEr3trEMxaNBwDHjoKRzWbB3GDh6Hy8Y+hEa0XX9zH+5YeiRGXtIURhLF+nnocdoDmDT/feweFWJbfzyNBaKmhHGkdHFAUmYCa35xgfDabRClXTM1NRVxzKAQDoskSsGwUZbvvLISkTDJCeVhvPP8TKon7bMEVEZQZaRnCB7SXhoB0XveGI7MbO/OJmVBmLjB8ZDRNnHi3qdh9zrKgwRKoo/egi9u7I0Pj3gKD52+E6bd0Q+NLngYe637AK8mHY3b9tuCYwVEL8L0k89C12nvYde1jwiIntLpF4ybk4B7B53kvI0SPNe/Kz48aSaeOH9PjBpyKU677zFkfzgOR8zqgKWnr8M1a87AsJqRuLPkGsy/vi3uP+lqrDr7ejw2oAtG7P6AA6JGEgVuvuMG/PvAUoyrugJ3nNga5/S4HtcvfRIbrj8NuRfOwaD9zUT4FRNuexmXnp+Gi65djIMffh7ZMx/FCQKirjr/5n1nIvPgE/Dq280wcdy+uG/QXbj2oWfQxCPg2JIo8MK1u6DtkVdj8LutseTp8zBj6BkoHvAIeua+gfGbemHyKYXo6ZFEF6B48kn49dhncE6XKvS+bAImvjwWuyTElkQH334rxvZvJSB6bod5uOXddnh8+FnSOQ+Irn8ZF173Eya/dCcyEm11Hqj46lm0PXsC3v/4y4jU7Krz3VD23k3o9+4heO3hPrhz0OW49JEnsWt8Piad3AXNR/+EE1p964LoH7Nw9lmzMfGDizFlwFxcN+1WZIuO+teA6OQTa7Du6YF4NGkQRp3SHL2vfRJPPD8arfE77ux3Afo/PAv4erILor8+iSvGVmHS+F0xbmwpbrr1dBmb0NZfcPrgp/H0C3djJ/yOO867CBc+/DY6NzOelHW4ock56PvTLHzW1wHRVgW49pyjkXn5xxh9cgbiEUudb4HSGQMxdHV/TBnSDQOuvAN3T30IO2ML7u97HP419mO0z3vTBdH1L+HiYasx+YUj8eBNP+PWcQNFiveA6OYP0Pu4aXho8XNYdK+CaPusSnw96XycsaAVvn1uLH56/TYYEC36egLueLc97rl0b0ed74vQh/fh2IebY/b0AXjq+vNx8C1P4PAWNXj2jE4ovv57XHV4nguiuQtx2mGPYvyXd+LZ05/FoHfGYicNctyugyA6Y+kMB8D00sCKmwFRTDQ/lpSUeCRRmiMFGBPV8EHspRRKdV4A0FdamSBJL7wBUf5LKZgHwZXaOe2nVOX5mc6vCIje/NxQNG/eLJJoxPScXrJIJ8Jh9D3oXHRuuXutA/PbsrewLOs09KHIWR3Cy28uwgl9j0djFGLm2FH46A9g16MG4LJeWbj+2BNRs8/JSOWOunYePvs9G0U7HYxjOxD+Q5j9PTB77lise2oK3lixDsBeGDr2bCzofzHWHd0D2378BXsfcQEuOr0tnnhmDi6/uB9KfvkQr+bujQHdkvDOxAfRrNeF2Pj+dBxw5tVo37QK7923APvdchSWjRiDRcU6QAeeeAnOPjIbk+99EOuqMvGv3Q7H3ucfh12wDk8NmwCGWHfYpy8uv2h3LJ39NbqfeAxenzENZ/W9EEvmf4Tdjv0X8ha8gCnvaJB0s7Yn4doBLfDuQqD36fvg96/fxZTn5yOEFrjw7uuwb6q+1G/ffhbTFn0nn7Ob9sR1tx6GBeNG4cPfgX2OOQcHdmuO796cjRPPuxSN47fgsVFL0Oeek7Dy0WfQceAgtIwrwlMTRuLnLanoefEgnLh3a73vRzPQ9sAz0CS9CkufvhevLS+W7/c/biDO3X8rlv6+K/ZrtByvf9cEF/TSPK0FG7/Co4++EPGIn3PDWBzMFFvYhtdvXoAj7+8bsXflL3sBd7/8lVy3+wmX4ryuSViwLhGnHKAG4ZnTn8CxvQYiYcu3uHPCCzJ5u/S5FZcf1hTlhb9g8tjJ2FCq0+i0wWOx/w83YURoCMad3saZW9sw9e578EO+/nnE5WNxehegZOu3+H5DE3TbV7OBLHvvcXQ6+nLkOAt28eL5OODgo1HyywIsxLHouzunYDGmvj0Pl515Ogp/eBejps6Xa4+8+E6ctnc2Nv+4CBOnvo0y8XwDA24eixZzzsb7u03B+Qe5bpLC5e9g1NML5JyjB9yJU/fKxhdvT8ZLi36R7w4ZcB/O3qsCCx++E7OEGJCAA04diPOONtlGSrFg4kJ0vvZkyexVsPZzLCjeHWfsrRrWC9NfQv8z+6F41SKMmPK2fHfgebej3wE5yF//BR6Z9BLynRy2/W4Yi06LB+CppvfjejrEuNQqNmDyPQ9irb5qnHjNWPTsACybPQW7HnMlGssY5eG5p2bgzAsHIPfb2Zjw0kI5NzElHVfcOAptEnOxcPlGHN9NDd5zpz+IPXpehWaV63D/w0+isKwa7U6+DoN7tEG4ZjOm3P0AfinU5/UcNBZHrH8AV647B8/13zE38sZtGzHjsxmR6CTeVypvhmsAO69nJAqJ8mKcgC4BU0oaJSZqeRHJVO9yTY1nnwBqyogQSCPqezis3vh0FSb5Pc+jxElKFROgkAmQnMyco6lS456AGgHRUdNvA119tBuQzBrrqA/FKebFUT/8hlFX/huDH3pOF8Gca3HkyG+x752L8Agz4oYKcNHQCbhr8p1o57mWkujFaDn+NRzfkFKs/sP9Tz4zXIMaMHfDP6OR4ZpqII51ff4Z7QlqxT+yjX/yPcaSRKWAZqoX8Ahu1JYTE1VCpIpt5x4lh5RquEQwOVKoGUcCMwGSXn0DmgRIfse/6USifZUgS0mU9ClyRXkOa9Lzd96DHns37HPmSIQTtM68MbAGvbi/FkR3dIJW4vuZs5DRszd2qVcpiB19TsN1DSPQMAJ/5wgQRKd/Ol2kQCkJ4oRcEtzS0lh90+VxEquofhNEKR2aCsVGiiRAEmTVq28lNOHHGk0yQpCtqKoSPV+fx7zJ8SgqLUFGerqeJ7JunFQaJSBzY2UEk6nFFOVYIuKzQF1WWlYkHZ49iP8MEP07X2vDsxpGoGEE/q4RINl++lIFUYIgndqU+DQJklX2Q1T8MEpDZUj3SagGRHmPgqICZGcq+8So8wRkPoDOpkA+qWMKkPz2RExPeeWwSL1kAJjMT1EgKshcqYYXU3++AUT/rinU8JyGEfjfHgEbRG1bZQQYLdoTHUkVFRVOzSVH2PRV9iRFibZMmin5E4n1xDd65kW6DOCTmmdF/g2HJR0oCfcms5PhiIqUasqD3P36HchupAZuSqP0xBNQGQHQAKL/2xO7ofcNI/B3jcD2gCjBkeAmZZGdBgYlIGF0Ev8n8PFc2jVpsrQlVpVU3aBOOqXUoRUGif5KZ9L4fP8RAdHhr96CJk0aR2JPCaQUV2lnMIZZirdU53dt0aXWMX328ck44fKrQBphqPhnTJm+HFeecQhG3TYEP23hpTvjpsfH4+DGwHMjzsJbTJGOHJw/bhJOb5eEzyefhQfEgZqAIy64BYNP2xvLnn8GlSddiu6k5YU2YcIjy3DxDT3w+X1X47EvJFAZ+588CLcNsCngbjOLf/8Bt7+1Gg9dQd4osO6LN3DbmBedOPEuuPfp0cLv5FFRtAWjX5yDkVcoV69o4/f49x0j8bt4IXfBnU8+gH0abcI7M77CKX01sqX813fw8eZ9cNiuhRg+bCTWSpPaYthjD6Lbn4mD+7tmb8NzGkbgHzACBNHXPn0tUEJU3qY2kkBIe6iEawalvfNImE4lUOYIjU9AWVmpRCAR2+ITiHGaBo/f8b5apjlenFQ8h575CMk/YIwiIDr69TsQnxKv6Z7i4kTk5b8MlaLNwTgp6wOi6z+ZjEtm7oTX/n0U3nrwSmT2mYjjWuZhzDsrMGLgGcD3j6HHjcV4890b8PLoC3D2sOeQk7cUu+8zBq+tn45fr0tD2s1lOLZ1Ea45fRh6z5yIktuvQ2jwoziL3JCSNegv5UEG4q1eHdHogS04ew/g/oFDsP/UCTg+oKMrP30Kz4z+FD2fm4SeOUlY/s59eLT8Ekzq2xxY/wpOHLQEr771kJQLzv3lWdw39FP865kJOKNpMrb+OB9jvsjCfecdDHw5Bn0ebYqXnzwGk++ZjSH/HqRA+80EvLy2B84+OBd30yIgLQAAIABJREFUv5yLMdefBSx/Ej2uK8abc4Y6ZYj/AbO0oQkNI/APHoFYIEqAY4kQOnrodad0KI4dhz5RmyRql082XTdSpnjwDaBKJFK846ByB8nPU/UPn0cSpTpvQJMnUp0P19TIQ9JTlCVeHxBlXZsfpg3D4HE/4qAx03D38a0R2vSjC6IrnkCvh1LwyuQL8fw9DoimFuDRY3dCuymliBvvgGibIgy5+j5c8vBwrL2zbhC985rrcM4jD2KvqEmyFc/eNBqH9+2ERxbshbG3HIUfbRAF8NwNN6B62DhcvFM+XrryGnQecDIefCUHU8efjGIbRL8Zj4te64in7toPj9YBorkf3YuLp3XAa0/0Q935sf7BM7uhaQ0j8DeNwMYASZSAyXBL5vyki5zli4x0yGYZuyaxiio+EywTcF3A1E912j8tdd76GEX2jwmi5IlmZmeKSEs13vCteAEJq4wTpZ20fiAKFP3yGvpd/SKueuJFnLJzGko2/Yh+/c9DKJyOpcUH44el40Fa+EPXHYu2xwwDNv+AySs64M1xfbHgsgSMXnUC4rd8j75j38ewE3fFWzfFBtFJBQdL/G+33oMwoP+paOcJHwQKvnoEZ9/5O64e9C8sffdNDL5vEnIXjnElUQALJwzGBwc9jFubvISel36Gm24/Hl+/PAXnjn8NLXM/Ru/L70AqqvBx6ESs/XQkWmANJowOlkT79r4ByU1bAV2Owi3nnoZDD9kDkm+k4WgYgYYRqHUECKKvWuq8FM4szEfjbBYddNV5v3TI+Hdqz6REqUqunHelPf1NIHrfmyNQFV+JzLQsebDJy8fHs1HVNVVCwq8XiBZ+j377jMfQTy7Ekye+iFuWPo5WxSqJDr+wB6YM6o2MIfNw4V7AxFtOxQFn3oOsjAx02a0jUuPjMOsqlUS7Vr6OcbNrcM/g0/DWTWdgzTnvYgiDa3K/x4GXzca7b1zpUec/eOgKzOn6GMYcbb+nEkw9dwRSbrsA+wD48eM5SD3+InT88SkPiI6+aBC6PjERFf++B9suOB0Hs2jWqvnYknMyTmyzXtT5e/p2wJj+J2C3+77EGZ3WYOTNT+HO++8WU0f+O9dhStVAXGWr86U/YNjFN2PoU2+jrfrsGo6GEWgYgVpGwA+itHsSdxiFFAtEKfhRAiXx3YAr/66srhSG0d8GoswnmpqRKp55k8MvIg4jjFCoDGkp6fUA0WI8dfdNSDhtEi7eF8hfPAUjP2uCW/vth0nGJvrLu+h981xMnnY/3ho/UG2iVpytAdFj25TivkGDkXTtPbikah6ufWoFenTvgtLNK7C5zVkYec6ueKJXR3x7xIPo1hr47uNlOG7kWKx4cCT2veEuSf0W2vIdLn58OV7697nSnYIf5+L0J7di3NFrcPvcRuh/YBbw7TtYsvO5mHjFobh+3Aw8dKvaOcv++AEXPbgQ4wfujkeMTXTldJwzfgWemfRvvDbhDmxuuQdaoRhfzf0Q5931FDolfIprbn8TJ/Q4GMhbhk9WHYT7x57vxIM3rJ+GEWgYgdpGYGPeRrz4ycti9zSp54xjOxaI0gRJYZOaMmlIrExMTinpTLSb1gairj/e650nR5V8UoIy70tbKb/j/8Ifpds73rGhGoqTScosaaNKCiR7kza6RuwLBFfaRZlPtHbvfBW2bi1E06bqkub1W7cVIKdxFkrLq5CdrmhZlL8FqVnNUFGaj7TMxp5wv/L8jYjLai3ZyitL85BXnYEWWckoK9iMbcWViE9KQYtmTcHaUqXbNiHPCXpOTs9Gs8wkPPryTFxzwTnynJqqchSVs2Kpg9I1ldiUF0JOBqRdOsDJaL5TcyTHVaKwuALZWU4YVLgaufnM9pKMsoo4ZKdr+Fh+/lZkN2oCVJXj983b5LvUnJZompGImuoQcjfnotIpUNioeRtkRmVtb1hIDSPQMAJBI7Audx2mffg8kpNTIxqxTT0KymxPqZPIRqcTPe20l9KPQ44oqUy11V0SjHIaYj+HeURZFoTefPmecfWhMrknpWJq55R8JYLJD6IKfMqNYjA/RWI2ivXomXPvrEP615mApGF6NIxAwwg0jMCOjAAl0VeWBFOcYkmiJrwzMTFJyPd02FdV10gsvcEzA5ZBgBkIopUVIn1qBjsILYrRSzRzqsM9jLS0NKVBBYGo6TylTwIq0bagOB+NMhqhV9e+6NJqjx0Zn4ZrGkagYQQaRqDWEdgREOUNS0OsHV8tJkc5rMwxOyKJkmyfX5CP7KxsjaUvKZJ/Ccx0YIkdtqISjbIb1V1jiahbVFqErLRM8XzVy7HUMFEaRqBhBBpGYAdGgCD6siWJErCIQQy3lOikRKU3BeUYZYo7JlyOi1caVKRona8AnS2dxlLnjXRaVl4utlFKnEyAogXrUiUxMw9PUuZYhepMnSWCKI8GEN2BmdFwScMINIxAvUbAgKjUnS8pEie3m1A5LAlFGmXlBCdqtilQ1tOCyPIeO6tzbtB3/Glbfp7YVlntkz4jgrNxOtULRHmTopJCZKZniV30pH3OqLM8SL1Gq7aTwjVY8PzDmLF0DQ464wpc3HPPP33L//obbF2C4cNfwFZ0wA33D2tIAfhf/0IbOhA0Auu3bsAzi6aJ6sxM8obnGaooF0k0Pi5B8nsyo3ywmu7etb72T6+HXq+3v9uWv02cSClSYiROiP8pKamopm2UlZBrs4ma5lCc5gUk3ffrfiH2bGOVeQwYiXfv/jd+6Tca17IAYqTa5/B6lUyuKvsGV3Xsi92fnIkbTomOPfpfnHofTxuGS19ti8Wzhv6pcrT/d8cujMcWrMUph7ZH2zRvVMOMlfno+2eK/vzfHbR/ZM8Ioi8veTUSD0/gZHJk+mWUBwqxSRpfTQQoI9JkNAiaEE+e61fxbcD0RCk596MXPr8oX/imzDfKg3ZR0p4i4fH1AVGNGsiTGPo+B52LTi1MuYPg9xAEorfccxmev+MG/Jyr1+x5yg249fxd8Nh11+DjP4AjLrgDV528Jz6a+AB+7L4nvhz3AkJZB+CuCTeiUdEKfLQ6Hicd6jw3tBmPTP4CFww9CZopsBTv33UFnvmhSm/e/BA8/PBgbJwxB5uzf8TUqUux8+79MXz4qchAAV674Ta8vrEKZ981Hr07Ae+NHIvOw4ajbe5bmDwvFVf07YyvP5qHh1+YB6Ar7nrpZnQC8P6U6/HMot/Rer9jcM+Nl+OZEf2wcJU+Mm3fAbhq7zhk9DoOlJvfG385yo8bDswehle0igawSx/8u09TrGtxGE5qF1SAphpfvfwAHpj5LdD2eEwaMwCN8SPGXDwRZSnlWFGYiPPuexi92ldg9shx2H3YcOwcX4Bp7y7CwL6nAWs+wK3zsjDy0kOx6asZGPnAdLQ86CzcMbQPNi37AD+0PRontUlC1fp3MfO7djj1X1n4cnUluu/XCavffwCTl+yBESN6IfeL6Rg1dgZ2OuRs3DGkN1I8uBTGD+9Mx6ZDzsIxzYFNX72Fr+P2xzHtqnHn8JH4Nbcc3S8bj8E9cjDv/sF48munVkWz/TFh4o3YMmsu4k7VMXr/wctQeuxwHJm5CZ+V7IST9mmN3EUPYXHTgVK24+PZs9HppJNQ8MECVBx3jARLLHx4IDZ1uwPndNvFnXyl+RixuAI392iBNz5Zg0X5wO7tc7DXtnzcu7YcXZqn48JD22D/9EqMXfQHNtQkYuBhO6FbTjyWLMvDxrQQ5qwOYd9dmuGqvbP+VLXKfyQy/Rc1agNtootfjVThpAOHZPtIOWMHNSkNSno7A551gCjNAKQmMROTAKcd4um7ln8SMOnpp/2V4E17a6iqQiRRE3JKulN1uLp+kihvKpmlU1LrwRMF5jxwK5b2HIE7DkhBOFSIiwePxajHRokk+t6Ei9DqzCnoulMFJp/VExXD3sOQ7k0xZtgVOPyOR7Dy7gswsaA3Pnz8HJTOvhnPlJ+HS7vm4/kvEjHkzMO1u5EEJEOg1UHy8cjRp+Pg1xehW04lHhw1Cb1HXI2VI8/D+Ga3Yc7VXfHmAxeh5NjROLDgbbxYeAJGHVeN/nvciWE/TcbHx5+G3SffhTfPewVDP5mEVsUfoc/wj/DBY7dhy4K70O+FdnjriYuQ7mRhee6WoUi7aTTObJKBVRP+hU8PfxvnH9QI8x+YgoSbrsL+CybisBd/xU3nXIoLe+6BdS8NwBM592LUSa3w3ZtPYP6u/TBkH2+KQfZi26q3MOyFPEwdfhE2zxuOi17rjNdvjcNRJ72MKR+/ggNC36DD6e9j8eLBeK2H1p3fM34TrnvwGUwafjPw5SQc+HgzfDyxK+6/ajQGPfwsvn/6bqztOQgHfPsKFu01EEP2TEHF8odw79x9Max/E8xaVo4zD22JCyY/hA6z2+LGeafhoUH345qHp+KbJ+7CupOvxYBOdvnGGiwcPxKr+4zEwA7AL+/cj9nxp+Cak/bWd7N1OQ7d/xE88dv9WHLK2djj2fdwRDPgsfsm4LhbrsWvYx9D3LArccDCR9D9xbW46cxL0KPJKrye1wVDjtsdvz5zNl7e+RHcfGwLPD9hAg4dMgSbJj+FsqsuQbfFT+Kgl1bipqPOi9Sdp+I1d+7P+LFLR1yNP3DDlhyMPTBTCdHhMCZ+thmDu7UEakIY+eJqnNprN+yTVIEL396Me85si2WzfsRXnXfBvXum4tEP1uCgIzqgW+o/uCbIfxEg7khTf8tdhyfnPS3ZlSjt8dASIElIZSkO5zupp5SYJBU4BRRrAVGS8QmCvJYZmuzIpqBreW8mtM8w9ZccwKXHPq/AsY+mpEq7SPuslzrPB21PFqfC3xfiymNuR267dMTHhbGmei/MmfuQF0TT1uLwc1/Dy3PuxM4sOPbiCLzU/Gbs9c3jOGrYENASULzlIzz2Zgku7hmP886/HeEMLubuePSNizFCsjjVBaK3YOuAsejfDvht2TQ8+v2eOHLzgxjx9kY0TovD+q8+xqiPNuP3yzvhhRbn4NnHHsVuTYGiPz7F1HnFGNK/p1SdHNlnCAY++xa+fHwgHn1/PfI3xOGmj14PBNHw1Wdh8eQZOP7QRvixvGsAiN6P/mPnoFW6Jki47N5pOOtArT38y2s3YnbjS3FNT0rcqzHirJtw+ajeGP9KU9w34kQkYivGHHwW/vX+dHx2Ri0geuUWdDnjCezWpQXKcn9F5xvmY2jyMzh/wgK0To9HTfF67HXOI7jHAdFO217F5r2OxUfX/oAbJ6Rivz5T0aVzc5TmrsVuN36Ip/tZtZFBEL0SV7+xFm3SgNLcrTh19LO47uBUDL3uBvyyKR+rPumAmSUTY4JozaCzsWTSqzj+8MZYUbRvvUC05NJ++O6RJ9Hz+NZYtqJjBERDJWXoN68Q005ricyqCkxftgnTfyvHgKM74vjm8S6I5m7FkfOqMOuclshGDV6ZtQplB3VC+tI1aHLsruiZCXy1fCOmp7TC6E4NiQ6iAbACKz9fjqw99kcbZ/8P5/6CuSu2IalVZxzd2d1oi7asxecrtyC9SVsctNdOLN2m++vGNfipsgW6t49d02fd1vV4cv4zgjiSuUnS1DGvp2a6z8rUsHRqx8bJVBuIEkApAEpe5Lg4uYa5QcQckJzsy0XqlAuprJB6TuaI2F5Z+K6YVCeN4Wf5kP8YiHpegM8mGpFEm+bhuiNvxCmzn0bPpsl4/f5bUXTmCLR76y68ud91mNCjKTZ++SCmLt0fV50YF5FE1792JQat6YmszzfUA0T7Ytb+z+KR03Kw7I3RWJx6Fg4NvYd1u5yDvvuZCnf5mHjkaci+/Ay8t6oVJt1yHhLzF2HopJ/w1KjLENr8NgZduAwP3JqKvlNbY/azF2Hu/Xeh6rLr0TtAEl3R5Re0bX09usZ/iEX5QSDqSqLhmncx/LZ8jLrvPBmy35dMwWMrd8eIAUcjtHkmrr7kW4x5vTfuPe8J3PLcg8iuXI5zdh+FO1c8hoWn1gKidzfGbXf9jLvGD0Kmk8zm69cmB0qiLz77GBZv6YvJ9zXGqCPn48bX98Pdo1dj1NgrkeFcu+231Shu2gHtMgguwZLo3j9Mwoqjbsble1bjyr0fwuDVd8cE0RWdV6F1y+twYMrHmL+lfiC6ov23SE8biuPafYG3vnJB9KfVW7A4MRsXt7OLK1bg/vm5uOmYnTBuySYMO6wVUFaEy1/eitvOb4928VUYNX09evRqjz8+WIlNXXfDte0TMOvTdSjq0gb9mjSAqB9E1/20HD9v2IB2+x8PKiYlm37FnN+ScOrBrSF1a2sqkLutBI0aJeKrz1dhz4P3R/G6lSht0gEdGdNdUYLPln2FTTn7oteeTDgZfKzftgFPzHtaQC4xIUkLyaWmiTOJajT/NpJkQVGh8DhjgShVfpMPmeYA21lEWyfv6a32qVIvQZaSsA2iUoqEDqXkZIngNLZVxvb/RyTReoFomxRsW7sQN10yFF/lJ+GAs27DhJv6IKHoD0y58UhM+yIbyV3OxYuPXYvsrYvQt/dgFCVkoiKvI+6dPwIv3Ti3HiB6HWaWV+OzOUvRdKfT8NT029CiajVGnXol3itihuVTMOOL6/H2kafh0Jnz0erXibhsXAVeG3MkxtwzGe98shyV+e0xYuFU9G7yKy44ti9+qGyEAw89G73uuQanNfKr81fg+rwjsHjUhdjyzUsxQPQ+9L7jZTRKTgDiinD1/R9g4LFaXra6Mg8v3HklJsxZhcqmh2Hy1LtwWNscfDN7IgaPmorCxI647dGH0WffNEw8vD0eL+mCNFRh3eataLdTS6B0C1aUtsOMOa8ga9lE3DzmA5QntMNds6eh9aLnA0A0Hb2ufgovPPUEdsr8ArcRRD8ciu+m/Ru3PjgP5fHtMHrO81j74kT0GngT2tQCoidlLcFFQycioe1u2H9ba1zy4V0xQPRKDM09HEvuughbv3/ZAdGv0eeS0ahJTEXF1jXIS94ZLbMSsQ0d8MEXM7Bp8vW48Mfd8c0Dl6Ns3XQPiE6b+zMOPHRX7JUZD2zYhJ7z8mQsjzuwLW7eKxOPvv8z3sgN44ZjO6BLZSFuX7QFm8MJOKd7GwzolIY3Zv6ChSmJ+GlzCLvs1AQP9WyBjAZtPgrhQuXl2LLiU5TvcrSA6OofV6G4fBN+ywWadD4AhzUvwqz5K3HoAe2xLDcdJ+zTHGV5m/F9URoOaZeM7xf+hKzdG+P7vGycskdsEKU6//jcqQJUdCaZ1Jx+EOX3UoXTVyPejpM36fPsCqACuOGw1G7KIuPIU3feAVGaEjyp9MIoLy+TVHzGfGAGSEj49XEs8YLtUedjbjN/6w9VeG+kq85vz6O96vz2XPn//9zFT1yHXw8ehn5dTf32P9+mJR++h25HnPiPKWf853tk7lCDV2e66vxfd9//m3fa8PVClHVQEP122WeI2/UQ7NO4DF988CXaH3k4mlEZ2LYG7/6ejZP3aoqy/C34Jj8VnZO3YVPiTuiUlIsP/sisFUQpib7wySsygMWlJSrxhVlDXisRZ2ZkibTIBCWeAnXOkHtoT+GwAC3toLYTirXlU1PSXGeVdS2ZSLSfmvIhCrrqEyJP1H9Qoo2A6AMzRyItM3bqYIIoDbNMQNKhGS2W//TjfxNEQ8V5qErORgYl3YajjhFoANHtmSI2iP604me03KOzsGNWfz4P6Xsdi1Y0I5ZsxIIfwjjy4DYo3fo7Vlckoei7r/B7VRLiwtUoq47D3vsdgP3b285KtxUbtm3EC4sVRGtqmMOjHJVMBpKYKEDI6p6ULJMSnVryBgADQFQBMIzyinIBRQOEtGNKcudk3z0cMZbVPAnQdvo9gjG5oUFHBETvfWM4MrK0NEjgiQBSElPR58B+aJrZfHvGvuHchhFoGIH/AyNgg2jR1nVY/GM52jetxPr8dBy2VzrmL1qJQ3t0R+Ga5ShJaIzK0iLsvMfuaJ6qrqWKvI11SqIGRMV+aVX2pORJwj299FKYLiDRsgFN61IBUfLbjW2U9+FBgdAuVue51rF/EkQZPsqjXiB650vDkJqRJmJzdgaD7r1gyr8apzdFv24Xe+wF/wfmRkMXGkagYQTqMQLhmmogjk4VPbm6SjPIKx0pjOrqGi38FmYdpBrxhicyX6U5wmFUh5mHM7bRmSD6vCOJGqCk5EjOpmRlMjWVLC9RUE5QjxNJ6jN5HUtBxHqbO8omM1KJB8NMaUKoUxI16jxT4JGd7z8S4xNwyr590K6pRXKux8A3nNIwAg0j0DAC9R2BH9avxJtfzhIPOZOJ0D5pSh17JUwLm0X1r3ESMytAe4DV+SsovNMvtdrtJKgyWorOJCmZ7KTW8/fFYxNNSU8R+wHtAfZBlv5BHQ7FobseUd+xaDivYQQaRqBhBLZrBOgAem3JW/h67dcSZp6ami4BPnVFFxEcacfk9fS4+8sb8/soYA2QZP2SKK9hwmdKpMREOpZIs4oJoszilJKejIqKkIdomp6cgQPaH4y92+wvSZobjoYRaBiBhhH4q0eAxPrPVn2FRSs+AuK9oFcfEGUIJs+TiqB+SdSyn5p213VPW87Ndwj6LFdCXil5qh4hM0JxenMkqhNYjC5ZjLcm5OqgDt2xT5v96zFmiveUWut7+M9kWBUzRdXnMLuLOTfy3Ppd7n0Es/+z9WFILkJ9C05/mM3a1yDaU7SZO/IwLZkiVzMMLayptepzrx17Wn1Gc/vO4ciYUYm8B2NkcigpHJrIOcx0U8/3GvVitnOMTdvsNtbVO1lQVnvrOt/+Xbr9J1+MZAKqz/iYeerQbup1TS2dMf2Wec+qmPzPAZyge+tcrSsQwVaaI0vJWVL6m2ZmcvucX1KAJT9/iVV//IL4RKeuToyyHf7wzmjAjC11BtlO7ettO6nnHSMM0qKYT5QOJgI2mQKssSQ16w2I3j3jdiQkq8eKJ0qYlNQoikdNdXzMiWLmD20GPGi/4OLhzkJjrJkb/JaJBOyXY3/moG4r2oom2U0ji8+em/45Rn5WVXWlgD1FbNpszQuic4wNjgCydSPPPc3spzcuVIoEeuxSU8X+QXVCYCAuDskOncIMbEVlOZKTtAaMDaXee7uvwT8hSRRm5A/byX5rgoWEwA3I7ndt46HtiF7NQWsz9kbnTHLrPv5zudAqK0NOFh1m1dE+RGxSzvs37eE7ok2J0Se1H9FtD1WVCyPEO6Gj72IvjlBFGRLik2RsDQ0m1vXkBHK+Uvti+2rC1UhKdKSMQHUv+tnMpm7mCS+prKqIzB1dDwlRdBx74XKdlLF+mZOvV73SfhHBBSPOHV4Th3iJHbf7zgWt688535bIVEbQ853PtDeWlpeI5sn+05RHWyT7IGuV4ZHOvdhP0o1sU199q2gKjtTUSHJlese5tijN8VkCqGxwfBjx8WrXNIcLmO63fzmIirPLAHrwbsi3wTaXhUJCe0pOTJJ+cI55eKKjXrsNSKyRvKHS6XCNDKQ5Ym2U0VJaGOWV5ahhjZM0poxyDL2snhcqFcqA1CXxlWXmb5XVVchMzZDBtcFJPgc0IAi0eBqr/HFCZacryyAIiGz442ehQpQWiiTOAdNNJA5FpYVyH3OTmuoqVFRVID3Vjf817agviGp/GB0REhOJyVATDILuXe37c8GT8sFS1mwn3xWzfkt/rYlYF4gSBCVBQzVrynDRKEimp2ZK24IkD96f86OsvETaTrCSpzoP44Jj3/ieU5O99nUbhriw/F5T+3cucinVnUwgdeZRtKDjWXh8bnlFGbLSg3mIfmmEIMJ2ZKRloaIqJCBqJCU/ZAZ5dB3Mk9IUxeVM2ZYq78Koi5wrHF/2gbkwbYDgGBYVM7tQspc4bqufDuDpc2JLWVw7JeWlsuHb6mZQYbcIECEs65QCBPscn5AobSc/kzbG7CzNkcaDSTlILZI5YtpntWd7wI3CldKU3P7Udr2tetPZRL4ntVa2mRIhNefIuAaIkzbYm/M4tygs8h2wMqhhGlBdNxFO7rty20mmALPa02zA/znvPY4llkw2YEUvfapTcc8sev+k8gOd4WRlpmUKYtuLOSzlRqvl/tzpuDg5kPyODePL42eivOmEFwwCpCwbLMjlIqg4uxzvX1FRLgtcKvI5lwdKos592P6yUImcz8mobStHhiMlVEk2mAqkpqRHgM8eE3NvtsHssvYGsD3gFgHmABSkdFdZXYHU5DSRnnnwmVyskRozTsNqA1HxPpZx40hFMjPkRBZMEZKT0kTS5zP84O55r9yNRQtx4YljL2Vma1H92N5QZZk8xx9K546pzhUCqQHjIJXLBkaCFttHYPKgq3NTLj4Cnv1MZuwxGwNBlYAa5GSIBaJSXjdUKmNvNh1zPeckFzmBWitFJokaGKJEKXM1NQKygUBiS8QBoMP7UmjgaRSA+JnjzgUeC/AEkGU8nMQeLAFUViKCA+ctS2JwQNg2nsfwyfiE+IhQFQSiHFdKZfa4BqnPsb6rD4hK35iaToQ7NQlovaMaAVN7o7HXpR9ESZfivbIysrTUCCAsAJ0bqlF7NqIAxxSxwZwbGLHEEzjAHDwCiKgIwZKuByhtSdMPsP7L2QkCKsHWSLwE7j8DolLWOdUNGOAk5S6b7XjsotsUrP5yIZntlhKnkRS5+Iy5IpZkzLErKSsWiZYA9FeAKPtBQONLlnKwDpALUFuzpVLMJ3EeNbY2EC0tZztTUV5Zhsw01UB4UJrjwf5SGhVAso4YU8Fzjo517DO5AKh6a2ncWHY2vZ59D1WWC5Da0px5oAdEK0MqHYiNjyYdrQ1OMJZ4aJZ2CJUiI9VNRWgWGVU01RAqHOnX26UgEOVCoraSKVqP248gqZH3p+pOINBxTdKImlAZUlKs3Jge4NQ2+O9nTiEw0+EhtEQnu5EkLa4JC6+xdqnRfRCBiOuHB4FQpX9qHGERJox26BkDC9SLSotFqktPSQ9ITxetjvv75AdRPpeecb579oXvkMIWwz7AkUtFAAAgAElEQVRFe7HGiBI4QU/nRrSq4jE7UFBy4uB5X242vILjW1RSLPeh/ZOJTSTbk3W/ACVI17exiT4wc0Qk7NPY6jgBCWw2MPlXilkmqt6ViQrvtxX6wYsNJlAZ04G5JwviUZ131Vv3afVR5419KStDSweUhzi4qVI/2hy1SaLSTnOCZfj22HGdG8UCJz6Xth8+00higeMRgC826JifaX/lPVWajpPEsAKiyVRjkj0JhAlKXJCMCyY4+k0m9hiozbrcsQXWiNZhH2ImCDNSg2nEvAkj/goQtZ8VNDl14rtPMqDLiZ1kmZl0Mbp346Svob2K05/aD81SyWliu6VUmJSQLOo+pc0ICDvXS+o1sQlS42DNci9fOghERdKMTxTgqEvyqqxkTksFKRc06geitYEOgbQGNWIq49wz65APCwJRuZfKoW5UkOdvx3QSy7njNN4Gdo4dyfYaKule746xqxL7x13b4t0sKGRxk5GSxYwmLSlBYpKGe9qF6ngVveec61oH3us594+b+mmo4VTJmjKSqGwY4gtRWyclU6r2/vnlxz8PiN77xp1Iy0h1pE538oraVUEbWe0qLEsqZ6Vnq6G+MhS1k9sLT21mtCt67WX5RXnIyWpcL9XbA3jOa6MqpzWhayIDnZGa4bURWqMQCMx1qP2umh09nEFgq+3Uq7wAXvf1stmEij1SIs0L3BgM4HoALY7aA+1yKSJ50eyQYNnhbBDlOzKbJQE5zAzdjtRmzjNlYQhC9hEEosHAWj+4rQ+Imudzo4iP52Ky7WDRY2nuSalTxkuYENy8Xbs8rxIJNS4xKhkFx5mHvSj9IMr7lVD9T82UxUc7PBemf+Ga1nHOE6RVwnFBg9IpOZGBKq1HKnWByD5XtDpn3bG9Qgx37rc9IFofcLNBpb42zVjjEcsxxXknmONkoaeNlt/ZjjTb3EIJn/ZNAnhVVXUE/Nz+uOMm5PlETanHFHuRKCuHMcBrJPtToto8twtE73uTIJoWJb2IraiGuzh37+hs7PydHbRBMUQQ9XvirXkuUgHTWDmDZAZZnDgZjQJBlBIxn5OW7Fb/8zuMOLBM109PPQeeTi3bWxkFZEHOqlpBVKUGKeEaB5Hi7OiuvxpEZXenYyVgdw0CUWEXOcwE7u1ltOemRCfAdd9ZSOx4VOs5YYyjh1KsSjTUFvg+vGD4/xNEZZKXFyMtxdV4arOTSo2e0kJkSUJvTexr22qpLsaBqc9UFbfBjRuN2NscidQPojQVUQqldMRxp1pp1kiQOk+1W9gkFogSfLn5G/ujvWjV3lkq4E9AMe/BK/GyT5SeaOpJlPdm6v/EAjzTTyOJRvocAXYH4C2gLy4tkmdwDNSbn1gvEnwQkNUF1lKiODEx4jAK0gBsEGX7VftLBKX9ymrHvGG13/SZuGPMiBxbbnpkHRCLKJUSQCntBLEQLAjzfAxU5+0zzIIxDiBSoIx9xICS2DIpGls0I/8D/VIYd09b9Sfwqlrkxuaaa2hjFCcKjd708CcqlzXQWWQt+IjUaDXG047tAFFx5tBWlsS612QXqO1MbZC6Y8UCUfEAcqk6C9UP5kZV5WKUfkVePjcv2nm9m5ct13r74x314rIiZKVF524019CJZozjRoKiiq8Sqb4HdehEgygXf2koJKqvUMoCDUaGe0i10Vba+L2aTrjgabv0H35gNFQqnkdmAttUG23Kbg4XmFCeEpSa4ndk8d3Q/EKThl/6oKRKCVNshNZNCSjc9LPSXQ+2H9xsUOZndV6QeuVSk1hJl/QmlZQd8KKDwzGPEbAIdpSgPRuHHyDqIbF6NokAdT7yu9Hyac6p4Ebi1jniY2j/TPelkvNL0WLWcmypNtvBHqNQhWqOwlwwmxivY/142nkjziJ3dvjVfv8YcwyZKNnkGdWNxH0qx7KsrEzur+VFlG1ADBOzmazBxEiGJ3sj+lMgyp2SBx8gThORBp2k//TwlhaBdkhzBKnJnIxKmVEZSjJIk9/p1EixY/ZtcOQgc6FyghcWFwjdiE4GOnwCqUv1pELZoBcERF7zQ01UJBcfo22rEGO6H0RpUuDEoNREQOJEZB/MwrcBXlgNpflIT8mIsukQRHlNGDVEj4iZpD6cUHres9LcRR55P9ZsEJW0jKm/MlBVUyU0KUM8V49ztCS7rSAf67b8IdK+34tNsCPAGuqVZAkXx6Tyh3WgVOQjGHICB4XS2SAqzgUn07mAUXWlXM+SurEOP6bTxkneYyzGgLEfN87KQevmLYWHSbs9x0WchY7abuY2C5lR01HnkAN+nnHVxSsSkrPJ8m+uFZFW4+KUN1lFgE5xnBsuiFKdlUzu4RopmiaaHZQT7QVrR1UNoEJ5QNPXRt3S9KJYkmhpOU0n6pW3JWtKbvbatZ9j5gSTFfP90GbcKNPVZuy2UxJkP4kdZg6Y51DI4gYi6etSVEP29scGRgtk6wBRcyY3U6m7FB8nphBTMkS0TG6qBt98Nveg+VZvSdQGCXacOyVBlWo+B9m2UQWBKO2gbJytXpNPGieLKaw2iIhE5641Qy5OTkhSQny8Uhx0cbpQ59oqo6Ua+xtmouEuxLabF1cXiIrNijuv5X3lO9W+k//n3oETkw4tTgZKrjIJJUwsTr5vlNnEMwau1KkeSPvgGFMyFJUzLs4jVdYFopQwyXtME0lSqSDC5wyIwCLAEKT5OzcFni/qoRDFXUM9jfHrN29CXlFBpJnspxLOnR2fJgXHmxqbuuT2sopFyALA0ACTsdva2g+fZ2xksTz7QYIx5xI3tNqoV7yO8dptW7RBupM/UgCHYCZ20jgBB2WCqIodC0TZS/I3I5nVRR1mfsuyiI1W2Amk61iLVTUTBdEqh6TO31M516KyEdUPRAnEfC+aQ9N5Xi0gqiY8mnu81CHOi/ziAgFGc0h7K5UPy01BebEk6+t8JliRTqSMCS/gydhZC1DWTVWlcDGrBGOSPA6+uiTRUKhCNgdS9riZ817GKetZW45EyvHgHOJ48z1xnVACtjEsyFzEPmnQjOWdv3v6bWjUOLbU4gdGs6sS0KJiSR0jrdYr4e6Z6AEaG/D8pgAFaxdE+Ymp/GU3c2QZ2qo0EsSUwHLfQ11efAIbB8u28dYGolywnCBG2oxMHNCuS+aCOq5ojqB6rKBSgwwmLCAlx6KH0UlXXF4kHmJKnX5A8wvRbCMdBey3AqLr4Am0S1pfVlZxjBLFRELnFCVMSpZUP4Ou5ZhSwudGJrbnFI1isY/VG9cjr6hQBUlnshPguZHIhhSmo4ZRHQrW9YmHJNPAT6FSQNYn05Hkd2xRM+I75LtRKT3gsNVb62f202wmrhQdMCJxcdit3a5CVbMXLhdmQUkesjMbR9F+eJ4uXO2TbfuMbDJOoAJVTmWnuBKWR52XTdC1lfI35sVkgg1bBYtIiLVIorpWlf8sa9EB4tokUXGCSTSgU03TaRylUwKU0oyUlK8+kUpx2LBPFFAMYCrAhlBUTG01S651wVc/2e9PpP5S5XCaOu925JnfbGBfz/4UOnWXeJ4pD0JgtzPVR96FmGSKpR/sK0GRAQa1pc0jeLLPbGfTnKa6vg3F6Z7Xb0d2IydaicRgZzcxHY6I086gqFQZJy9GbH5hDfkUCcjh6slEd3hmHCr+rWJztezQVPDEDui8KPdZXhBlg1VCUvmLHZadzloctUqi1omkv9DwTLAIJPU7AMHFy8laXVUV4cqax6lnm+q57ljVtJc6PES+EAGVGPZP3oPnGu+5CVe1Nw/znNJQCZgARidkWMbLP0Y2fJhfDX1JbGgSglslUrFSRlxbsvdaJS9LfLQVumnO2VpQgLV/bJD3y76L9MTJF6/2UwIa50FCvEajed9gEMopEIvZIyAzjgEUjpNuwo5UU6PqloQnVtNE5IKc5ykxQJTjyIXA92M89kaa5TiRa2gAICcrG+1btpVFLnOwssLJkUkgShCyPE0EbA/XC//nZqJtc8nYGqEXLxqFhAnGM9DEREa5QOL3pFM6qnLsv2yETflxgah+kmh5SLm/lKIjAOeTRLkm6XjhGLC/RtLmdXzv3IQZ1WQYC5TGDfiwbVpAzn0LfrMDVfOK6koh9YstPMAMwnejdlJj4vCKqrWBqFTejFcfBc8jqZ73InDbmoy9oZm+yfqz1qyn7TXUHkIyV3kOKWWs9Ml3ytpLrjr/5gikZ9VSHsQSkzjAeYV5YuNLTSXJNV4mlKTdByLhlp5FGqfSGlVHTiqJF49Bsq7NYRQEnDIAZtnW4iyyz1PQ0qv89+SEoVRGyc/YyrjglYdaIi/F8CpF5XboMFxABNCge9pjUVSqvDZOmEaZOZZDzgs2XJRsmwKfT4HnruW8ae2G/q42TtrdVH2qS+2PgHItxHgu/G9++cnZHOPFXmQkbiX/09yQgPS0bMSFQyivrATiEpVixbjjylKUM0mv7zjsiJH447uxWJ1fFPWbvRgp3ZqJn5jA0EOVggh62yuJmgdRymO0l3A2A0RZ89Ue7TtFbK8EkdKyEvGUGymdpiHG3nNO2BKzbY6gXVBtugFlLSwgqY2OpP13Abc+IComAufEQA+3D0QpldHJE4lpp6nNMScQMCXNnCPF8vv84nzRdEw5YruN8tl6q+x/bt5WIbETqClpxuoPpdZ0B6Rsc4kAnnMR/7HtpBEJNlMFQb/ZwD/B/Lb8qGucC1TypBTNKMwkp+InsYsh4cVSmz4CoiNfvRmZWUzzFKOOiAM4RHZOCqo5FLe5o0uIZxiifpCXGQSOgU6gGAv3/zeIcvxMlBAXi0a8VGpfDaA5se+kwFAS5e5nJNO6QFSSGVSUIjMtW8wKrmMqCku0HY4HnI45IwXU1DAhAp1OlPaZ54BcSI02Yvy2m38gwEYcpL3WAqJbC7Zh1YYNWm+bYXFxKgmyXbyM0mfb3c7AaV2PQdGaF/Hyss/RuM0JOL1Tc6wpTcKejUJ4adFL2KompMjR7V8jsWX5OKzOY+VV7xEEbPYZJnmIevcDjhgSkX0mpWduEJSu/HPWRKq0yGmKVs1aanghw3lpCgqx8qMmjREnWjWJ2ZnBDp+6gMyAgrOKpdk+Z09tdkAXeKMJ6zYw+AHLkV8tRoA6mihlUeoiMIqk6TgGzabB62hW4HynSYJCgGyqEVSPdlQpuJLDXIKwzB1qFdRiLdU+AvZqNzb14rlJSzitIyVKiKvjR+E7o5puisuJN9+Z238WRE0EF9cc78VnCHOIprUK9XWkpdIfYqnzY2aOQHyKGlgpZRm1RCQOJ3WbREaEvWI+FzLPSU1OkUHnjpCTmRM1KesC0bqcO7XbOtUOacer20Bmni3RCDUk7ToOlhiSqJkP7Ivy7uJk8dhhlrzUxEtT9bcB1A+iBB7JjGNtUKY/dDaZeHd7jEQlr2CCBI6tevXpqU+IS0QNqFqGkMHgBodETjBGmJxGl0+o7dhxEOV7Ly0rQnF5BTZs2SJ9IGBq+CtVPk1+UlPTCId264GquN2wb/yHAqId9zwfXYpmY84fjXBmn7748I2x2CAkjwTkND0Ex3U/Dm3SmyJctQU/r3wP81d+ieqUXXDKYRehdXY1Cn5+Cq98X4XT+9+OdqXbEGKAe2gNnvngRezdfTB2qfgBWS26I75qDabPfRaFSS3Qp/ulaJaZhJSaXLyz8DGsLAyh894Xofduu6Ac6UioWoap736Knj0uRpu0eCSlJmLJ++OxYMsfsvKFuuaEjOqcD4tjpU3zFjL+3JwMIBRTI2FMvEPJ4ftMs5LS2N7sWqVBC0RtQPQAoAUwXmBUB6BRjf1gayRRAhLvLR5n0Y6NHdbyzlvATUJ6SkqKtySxc3NK3vRsG9Od8YcE9ZHnclxsTqk5b1vBNjTObqLjae1sBCgxKTBWP0WdbgzHJFjyN4Kp1Ip3pOSCogIpGxIJcnDu9mdAVLJbSaRepqz/klKTfIUZ7aqFMWFyIXAziUiiBFFW+1TvYbkaWZ3wSTp/uHCoxvhtC3wfRuQXW2FNtYCCnyD+nwRRY4Pl6/AAlfNy+Gy1E4aUURAqdWKdg9X5yKbKBAcCHJqpyA/MYiNiBAoTPghv1bJZWhODjIAteX+gWU4rlxHgnEvvO+16tgNKTQSqIsZD4755b7ZBgb1C1Cg+m8BKNZJAT2CNji7aMRDVxA5M/JGKLfn5WLf5jwgfVGOpjS1UU/qRZ9mx643onrhIQDQxqxP6dOuNlHAJvv/+DXy16Q+IDz+lM/qfMgDfLroHWXvehNyfpqFxx1OR9OsL2NTkDHStWIS3fqtCn16X4+v3H8KevW7H2rkj8N22EE45YhA2fTEO1fsMRdfqT/Hcsm/Q+aCr0XHzNMxYvQU5GaTEVKF11+txQPkszPj2axxy6BC02jgFi+NOxAVdkzH9mzD67t0Iz899Hp0OGoz45U/i423bHOmnQuyzHFv2STe+FOzdcQ+PF94sfJWAaAutkuszLZrf3wGihSUFoHmDQE9QCQJR0pF4cK4QHGyvucexZF0vAQCODd2lHumEFmePY4rylBWOAL078YvLSkCqU8umLSNfmjbSOUMnlO2xV2nfUL7IjXWSINHXUq2JVliiQ/wuFZogmeuEqfQM3tSVxd5e29YSjYA5nVHCShGvvdr9SeBXpkyFjDU3I56nheySo0HU3FjsOAgLrYI3IwBxB+JNbCqOX/U2ni5/A815/J0eWb50dQ55gSwIbAW8gmydzkO42ElDoinBptXYjhbhJNIw7AwXVQlJSLEd4Zh+aZk8QoJs48zGep8AEDXXqOc72YqndyaleJ91xzXXcyOi84uAb9TMguJtcr3EDscniN2TKiUlYII5nQBl5cUxiPnetxEwlB6Jle+aDiYDyFvy8/DbJgVROkeS4pNEIuCYcmc23vWOXYdFQLRTpwuxT9Y6/FyagSM6d8Yb7z+MDZXVQE53DO3RHS+89QA6d78Xf3w/BhXNz0L3+Dn4LuMcnNAqDnkVVQIIy754G3uedB1aFWxAWVU1KspW4v3P5qPjQVei/eYX8MrKjWi3+2U4PGE23t3cGqftuz/iEtKRlLEzCte8hFe+WoYTjr0O+Z+Ox4omvXDpAel4cuZsHHrKSOyTmIfq5CR8NvdBfLJNC5KJM8JJ4ReZG3FhdN65o6N6ujMgSNLx2B1tCTPimCLFSjfkQKnR2Dx9ts+gcwXQKkh/c0I8A0CU4F4qWlKqaJg6f5IsSVQNrVEmBNvE4ANHqrmkOIk/xCohHCSJ8lyaPsj39MfT06eSk6VRZOZaarKU+A23WOhUhfkSMy9YIThUKcR4ckvpqKK0SKDOzlSeeqCdNcDg4zcXCYOhhP4OzfoWAVvHxEEApf2TGwglZW4uEUqm8c6PectNQGJuQGmUKqVkcopTzzs7QKnDSHyB9staVEjuhiazu03YrVOdr0MtDXIsud/RI66qBVVeDggPghUHM5mOrhSNiAoEmEAJk3HTxQI+TP2nYBwsiQbfU0e5sCQfjZyQRPt6SkEEXmZXYrvpjGIiEJMwmtI0NwLSqPiZThxKpZqOLbgd5r0GmEQjbafjjAZ0m1aSV1SEn9atlemum5SyBZhbNcGiQdkg2rXbYKRtfAPLSzJx6nFX44v3h+CH/GogviVO7XUzkn9+Bn80PQvFGz7BPnsfjBUfP4rcnBPRq8NWvLn0SyS27ITC9WvR46zbsWHhePxUVI6DDroATTe+hNXNz8ahGRvx+pKl2P2wi1H1xQT8vvMAdC2dhdl/VKLHEZcj4ddX8eqqElx61GF4ftaTSNrZgOgn6NHrIvzw8SQ03usyJCx/MgKiZkFL/gWHu9woMwttmrdCmYBRuktrsvYlvxqui9lYHRUkTNQd1URu9hGV+k+o8x7QCABRyYTkkMcJaEbSq3GckgQmkeBkXQRLshEwcZCOkq1aBMgwsPIX+MDWBkc/uFEtp12VFCH7PI6ZpOEjVzeVlYedSK20NJGi1Zyo2iFzbBBgc7JzIrSmHQVRpYAxlJgZqLw1lPg9QZVAzvUppgZhV7hA66rzASDKRkk6OWa/TkmPZHiP2EEFeJR64vVwx1YhuXsak4DEuFIVtbJx814EDz43yfFmmvRz1rzVZ1qPqQ1E9Z5l+sKc3JecBLTvUfLITM2UZ+rCUR6dTdUJBiXNxUnwYiDA9oIoaV5cmERxk4bOb7+ULO0JCQ51iNFd7qTl+KgZhQ4vbmrM/+kQjS2CfDBg+kdS/6ZqpPxb9zmSOLikGD+u+5UcEKVZSbSNPtcmu7fc5QzslvA9Pl61CmmZu6B7155onFCBDb/OwuK1W+UZEnSRsBMO63YK9m29L8oLv8aPP83F579uQHViJg7Yqzd2zUlDuPQ3vP/VEux52Nlo6zATyop+wPzPlmCfY67HbpVfIT+xI6q2foH5P36B5Mw90GO/wxGu2IYP1xZhj/QC1Oy8HyqWv4PPczcgo9kh6NkxBV//no69mxdg3pdL0XaP3khaNxcrilx2gJGKFEhrsGub9lIyl3ODIZoUHjRSypJKfRKkH0S58DVSKUsin2ReO1qYDbZUEbk5cWOiFhKR7iIA5QKzH9yC1HmRBMmYITOG5qHEFNFwuEnyb4ZdG1DgfBfTlIRBxn4OQdTUGrKdcbXZfW1w47Xl5eVCRTK5M2ypnglBhPiemAiGhbLShK35UsVPSWbkJMO/U0RypETKf5U+qSPj0RRqkUTF7l/KygJuLlheT9CW+6aoNmjAleNlwlHNO6gTRA1tRjI6S4hWlhOKlaqVQQmk4rVyjyBnBrtV7OTZ5OLnLigxzU6CB/t6kc4yc2TBmR08MAlHPUGUFBlOZA2do320SiY1AYAgbqeBk7DFGmUgaGZ2n/nC6SYBfFtRLnIymlgbidUgTyo9d2z40ugEIkASnBnbHlELfNK2OPWgnMwoW7Soc/5sWdy5Sbtw07zVF0TLy0sFHGygpr2PJH8urrW/b0RhaZl6qCXJsBLd7UNoR1aYI38zHm1+lvdgha4edsRdos6v3ub1zmviFff+9iYWDqeg+1GDsdOGqXh15e9qSgjopICKhF2SOREdHmovMnuN2d9zsbZp1kLspJIZSyLQuPFyITHe3TEOWbQbP5jQBEaNhQwMSoWcg9w86aSy82LyOi5Q/l5RxflZLCqqVhtwgKEWcAsCUcl0L2YrpYRRi9RwayXQUxU240TApb2TUiLVdMk8b71cA048h2wN285pgxajolzHlWm3+iSKioudMNjEiPrt386Nw0i4505WMTunp9hJxYzgvnTRbqFRj9sFogwWKCkSx5QNwCT7G0YO70knF8fPcOPtTPoiPNWmzssJBjTohZWkCOqBJ/BwglCkF6dKLSDKF0cpiROEEynBSR7LlyS5Sn0+ZAOivCevlTyQiUlIkxILbmhkfSRREdXLCkWSFrASHmWxkvxpbHeoCxoSaAjkJI9rNhweGiqoXkYDZuwPea8S2ROxrbqjQHVcwvucOFxNuRav50r/NdsUJdnIjhZgDggyBeh7iZP7m8TP8l2cZjjS0iVeW7N/stp/SyADzRoO5YQbieRLcOLTadKh/XX5mtUR2gvngrEbiuTihH+qNKM8Us2QpOMnEqiMJ5kOqjJ16nwGCja8jy0lqiUI6NZQAlRPefCRiF069UCjgk/w5eZioZdRcvPbzP02r6jFan9hoYUNHO1atUFOZraMBd81SeiU2Gg2McwIAZAAEDXqM4UEbk7UeHgt+yeqsMPUsBe9gCizyYchEiuv5YLVqgM6N23A0me7QGWDLec1eYy0HRpPOu9JkFNzTZLYF/kexcPPzLTxGjQggMLQXUkGZBLs6HyiOYLXUZjyD6E6pUMiaSrtSX0pAkRC4CcwQvqjgOfZyrRvAe/CBlGlWDI1p5vTQTbdqmqRRusLouwzE5HwGhN0QxsyNxGpuMFENYma20P473ROk5XgSKVizmLgCfu0PSBqBs3uvIlf94MoXxgpIJp9Jk2y40jmJqmh5JgAYtjumJuURmdzT0qNDJPkjm7qJhnQcAFIP/lVb40ykWhwAeRUJ5mCJOAVr7omVWEKPvV8a9wvgcMutaETRA3f3AwIolSNOOHofJNnR4lEmulHWANJXBwOZUokgxpPBiD/9bY9NwhM1D6jttDIGDg8Ub74IKdZ0H24qGliYaYo3pPgrok31A5OqcuU+8gt3IZ1m1UtZ/sN9c2kXpMNiRFLTlQWpcSKyjKnbhEjPchhdWxwASAmGaUimZ1iYKjcW+3bsqE52bT8yXj/LIju1KwFmvtsdkL0NovcmrtmPVDKZn4HbmzUuphnlEIDgcROI8lb+CXWiCTqgKgGfGiSHiaG0Zyv9QdRJjgn0NBDzntwzDgvaCagSk01WZJ7SFtLIpKyEZA4+qbkh/SFJX8SGEJcJm0nf9K2H9r9EQAvUU2PKrtcU6PlQ5hdyc2Utf0gyivyCvKQk63OXJ2Lmq3eUJ/kO2v6BJX905R4rm1TosOqqiNx85r4JDWS3ckkaDYRVeIg5EZPU5MfRFXFpjrllPWlhJKcLFQO4xm2p3eQY4kNNDHY/Fez+mi9Htv+GcsBQmmKCT+MhKehpPToa2XJiCOnDnWe59KLLZEWDM+sqUFe4RYBcoIaJTDyKgmcssOFysRgbZwmEVpTZMFo0mMCF51rTDXHNmU76dCCVGeucvadYyB0ZgmVpPnDS8dSEHWPIBuvZ9wdMOHzDYCwmSYLjZtcJbhVZvIZZxSfzo2Dfad91VzFdUsg5WShDYpSwPrczSgoLolCOZ03ND+o48G8L0o0YuN2isBFXejMeLbdWRayCAjOZjMw33Oim3nDfzmfOLZiS4x3pdfo5WkWXDQ4m2z4vIaaVbOcxsjOyHLi82skQQptwXJPn81Nv9Nlml+ULyBBkOL84uakC1VJ5X4QjACPc1tKcFy4jmAvc57p5EwSDT8n03m0c28XOETCZGkXR9qlGl9copnWRIOIUwoPQxZNJn9yXI3AE1xq5zwAACAASURBVNRHSS+XliGbQmEJtR1WT3D65QEsd4zKnaqwGiqsCW3YZ3VKB0FbsCTqP1dj4lnwUjUajhcFLbtSRm0gynGtqGQ4d7pgQkh4qTTZOAUXHZuo0LySNK9p7FVkqfNjHccSjedCLHcKQhE8C0oK0DS7qagYVL9t+5yr7rsjqaqPRjLxoIhMdr85bBOB/zv5Oy4sHfMnPObLkLpAyalOkoMA0LG6q8l72V6VfPm3SI7JaQIMJn6Zv6ndSkuTiIpTzfK5Jk+o1bcKSlZJSIxPEtClzbARK0u6xS6jVikXO+9PB5Y5CFh8Pk0NwsFNzfJ4O4PGyL6xOFQlgUIBsiPefZOgV3NnylAGvX7n5lqUT7NQSahoqtavqc9RXlGBTdu2orC0RCakrZ1Q8uLidNUkcm2ZdYuLKMiAqctEnWU0EWmBNKOqm/YYkFZwZSy6AjbVeUm1aNk+Y4NogPRDs1JKKhplZqBZTnMBaa0oybIpaUIT4sYbpGra4JhXlIf09ExN+sLMXxI2HFx3KUgSNbxIPx2IoCwlP9I1GtADEAHqPOlDjaRSpwI/+aSUioXlQTB16EBcT9sK8tCkkXrJKTEazqn0y5oI2h8KHko/M9KxOcXtj3sVwVzI9hImrPOVIZR0zDCpEHGG3nX7sOeRf4xMm+gclvSAVvCK1IVn9iUrs1ukbdbGZ6RW1pAnSFKlZyiq4YQGzf1YcymCXUYSJYgmpSWJV0pEeif5stTEdoq/UeQ1/EXj4g8CUeFzVRHtK0SlZyMY0VRfEFXbXikynOJbAgaW+sRM5coJja6dZIOGZGxPYAlZqjCO3U8kYy17bGfWl/RbleVS4kRtHcEgSrAR2pFjkxTnilPjPKb9UkCKZT5cEBXHkpOAhYBA+6Zn03AGK9hJ5zITVGpnATdNTyIkcYt0HwtECTpGHefEqi2XQZ2g6swygqdJkWgkSOWculJ3rATMmmrOTRFHUKU5QGyKfGdORJpJjWgSl2i5Zs3bShNErIXnLig9w14Y1Jw4n6UiQzJLRjCkVql9bAelMM413XC8GfBtEJWEvyGWsVbqnFxvPciWRINAlBI1vc5GorIlVZPgRJygHlOC9sxYGtgGUn809RzHRe1+nAfsnxDJIyVMdJ0RzKjm81wCUZBdkSBFlVZKcTDBUFycxx4fBKKhSmbyd0GU7czN3yqaIdvAKhRBFS6igdmdgXyOpJssD3l4qhTUNAVegBPRAlH2Q+zBZClIQT47q1QwXNYGouJwskE0LlmdJ6QwGdoNF4HxXtPOwigmKSgn2bjdJepRRZ2XLORspyBUoBMoyJGi4pNMxG0FuSJJGnXczBbNgqSOIGNgjiXdEhg1X2ZYCelODSJD3lWVv1gyAmWnaxyw8aaaBeMGCtjp7zSprtCQ4p343hgyP8dJvOaWJMqAAw0npcTI/JFU5aJT3dUFoobmJJuak4pOpcDaJVFKoaYUseQDqBMpY58g9mJ69ymhW9KgRvRorSd3YUQ/ySxa0RwktaCbd9LvfFDzAgM/KrW0sVSlNYkz7AJw3oUXJJWY7xREU8D8tpQepfqmk3ZQwvucnKB8rqeMh3MDP+hIRqsaTTYd5DVXIHDBz24b5zalNM5VMx9UKqc9naBThvR0V2MIcmrRNkvgFxOMZFnTWHR+NhmOJIFIUb5oB+IkCsdJOZkgSVTzhFZFQItef35Hzc1om4GSqJNv0/aaS1Z8p14b+yPOWavWWn2dTdxs7Fynmj4vU6KX/Id5P2wzNwrhdmdoYmz7CHq2f8O1z5dNr7TEC6LVCVQr0yPpycTQLyF96v3khFUVUu2MRvpxcC9y/4jNynpifUFU7uX0jWRuvjDaPrir02ifwoQAjg2KHnTzAmozEdDup3Qsb4IVPocTnrZN7sQEbPWiermSpj0aO66pzgy4iee2vETySwZJotxIjJoqEUuOp5+ri6o8JyJNApRy7KqkZujqAlGex3ZFAhgsANX3Ej2rhIfLsbPi7HcURHkv9kVDV13NgH2Ssr2+hDa1lQIRDYFSjkPJIdRIRnxbJWaCf9bydFaG1tFKdBMfB4GTNQ+DpCy1BdI+pjkBTAJrWyKS8M5qtevbEqIsMkvSiQLrGCT2WCDK6zlXaa+UukpSgE5T7FHiVmk5NZKQIwhETXsYWcTncE3b6Sb5HfsokqeEMSYJGHAt+WlXbI+GaFqULmgJjsqqauSI2SCaqM/7C3hXapkPMzcMa0FS6NVURQrqueMWLfcFmVHIJzVBM7yWG4TmAY19PbND0aklOU0DFmt9QZRrjUEBqp1YYZ9U5w2IMtuKUSn8Dg4jXbLBkifR6X2QJOr9zp3JddlEbWcVgZwgxxeszi3y9HRSacINjdCp7Z68HxcIvc7ioZTM+FycehXtn6EqlUJMkuGgtos33KTHc55IOpZJmWdMHH7qkSatVd6pZPwRz7dGIdEZEulDAJLVB0RdwI3ehf3Xc6IUlxVECrfVdm303dxvuPlwc0pOogPQpiNR6tEYaFsCdQEptiRqLyQuBT9tyQYsu231saNFgZt1AwOiEhrpqL7+hcv+cv6o9KtHkEr+V4Ao+yPmpUh74sX8RGFGkiVbEYO1gSjbJ5QjSpiSVMhNyMx2alVLNXUJVS7Ce3X7pzkn+Lvr0+B9aaOVd5yqkX4SXVSmpHVz0MZKCVY2pooKsX/yWpobCKwmQbMNe/WVRGOxL2KBqPaDZbCdJDIBk7s+ICrZpcrKRJI1/gOPOs8sTmpU151Z+V3M0qOeemODtB0H/2kQ1cmqKpsAO8O+KsnbIqdNM5wLCAWBufnO2nU4mJRgaSAniVZKLkhiZY3MosSr2Xws0LcSmETS1jlnFJUUiB2Vdtosp1IpJ60naYlzM/7Dtpv4YOG3MWms4+UMkmSDJUTG2QcBZt3f0WxAoPCnftseSZSbhKGHaSgtn6s8RkMDCyK428DjBcHodseyQwUtnj8LorRj0ibMfhEMTF0p5RA7md3pfCRtyLFre22dLugEAatf1RV13kivts3U3WmUIVJTE+F66lyhaaFSknHQO02pypaC3XvqTf02Vc26XyX2SCXThwXcJC6cxHuzOVgXEoSpsvujk4wJhNeaBMolpcVS+tmAi/0OSUsSZ5fjtLNtr0Ebkmd+WNJl5J6WhF+fuWRi9f0BEt7nBCCrM44cO24c7KuhaJmzIyA67q0RSE5LlmgKAoXxVnGwlPaiEUbqeKpC4yyTdENv5QGdAKJ3fYjxkUZZoGO+ow3PUA0okSpNKE5siTQtRPJnWg3xS9H+IdLIpDLhexHYjFPElmxN3wiSJo5dvjNSrJN1n2Box97Svsd7CmfTyQZDZ0hFNWlV6gjiYUutQUAWMW0whK/S5B71hyc476AewEqQ0wqeZuErf48bC6Vif5UBe8xEonbKdfjJ8FzkWsrDZW9w0Sv1yFXzg8AxEBiD57PHURPpg3UDsR86m5NkBBI7szswQao3F4fJ+K6UtCohjIsDRjZrLcPLzS5C67HBz1Ln/woQtR1QRcWFkXawfhDXITdp4WA6EUcCQj6zAecnea777roHWuRoXa+GI/YIcMzzS0qwbNVP+O63tfLOeRh7MiVQlvzxl2YRzrJxLBFEq+IZYRIfMfyal8kXImFYTqYh7simumcQT9SokHWq8zHI9kH3FLp8DW1hWoCNNkx2VCIq4jUllYKbO1B1gWjEYcTEyg4Y8jsb5GQgq6skh6DUjnFub6uaVPWompMxYJO+xRZKbqsUcqMjikmrnYzzzsMJPMZWWjuIVovDT0nb0SDKd6XrxHsX+y+aKjiGdmQS7ykF6uhUSYlOdagTiTYgJmJIdWhfFig5hflolySP1M+iYEvTrTBUlcIUalypIHpy76gkSpshD4ksooNIso5ZIG4BnnkqAyLYJibJ1mgynetsJt87AcvQq4yE/Z+URG0QpdQpOUspwDC3rRMfTv6o1kbXd+EH0U5tO+Cg3fapdVNsANXoEeD6WLFhHWZ9vlQERkrizK3qFy7EPFhaojlPbRBNzUiVqCItVKYx8bKDORwvk2NRkwSrmvN3gajHTuqEn4r0KM4AjYHfURC1gYYgbcI1NZxVJROJQXZoRDYACMg4UphSJqIrA5j7F5dS9VdDvK1W0MHEDE12DSXzemPSpiyw5Hvhvfm+BAisw+5bUUk+MmlyYJ/ILKhkxAqDDTQk1a+CczFrIAIdKt7sUOY3ybkpheq8cfQ6LuKK9KiCBDkTAsvf9L7RUpIfRI1HnkRxgrkN1rY6z02BtliCSkFxHhplMnjCPYIkUQ1L1jLPbopENVOQhkNnCCUOO0PW3wWisvYclZJOGgk6cbojttFIomhXfaff4ISDjwIzUDUcOzYCL3+4ACvX/6aUL+sWwpIQJyPJ+k6xSRtEmZRZEmSUl4NF0iTCgZE2cVokSwjTJDrbEmSA6l0fSVTsZ5KtiYkmEpEuhm1tbSAw+55j7Dkakx0XWGIjSGoMko693zl/WRn9xQPsLPRA6VacNUXi9LJDRSNA6Hwgx5QUHhMmaX433vu6kqx4wdFttclVSlWdTqsgEFXDOiksjDlmWWcN+StjJVBhBnhBUMNBveq5uS+/V+pShsZXa4xS1Gz1q+l852wr6UPmvYm3OSm6tpcfRJlPNTO9kcxH/mZnmrKfwzlFiZjtkfEmA8EuQBYgiYrEWV0tc57mIW5oBE5578JMUXK/x/a6g+q8ZA0qL5UNhoAdkWwDPNzyCI+arloBK3dykWhuXzdqxzSJSYFO/9dxnmKJOwYl/7tXff7zT5j/3dcyAEZ7YqACBRXDoY+sbz+Ixho2e+evC4j41Ci7onURQUM8hqRXJCQ6JVfVO27n9KzrOVy8lJo9LIE61Pk67+kguOe8AMnOPx4EFnJNCWJBGZdUMmPNe/WE+mlglKAIokGVA4Leie11Fy95Yioqq5UsrhlwVOU3/aAkZ8qiFJfkSQgmQYGJMOxnmoTQFOUMV5LSucm4RXA1yaG97aobRIXT6lxvSo2UlBUiI61RlCfeD6JixpHa5upM9BeFE2qU0PDYDhaFYzIKgrZuBOaojY5kFoz8G2jndFvll0TVK2zzW/WJRorkZ/oXKNUbxxWjbqgyCk3Pqsluq/N+EDX3pDrvSf1mgW1Gahp6H3HC/y4C/gU9/2btaryzTFV6bqiSbU6oWtFak0edpyT6Z0BUbYNF6qSpqRFiviu5RaaxxLmyYYxmiiRmCIehiUdcvmWdgBdE1v/bQNQdKfNISj70+KenBEuDupCobkaDKBdhCSOx0rRuUmSXCzKU+uQ+4xHncChnlPbjapHcbBBVuzHZFm5pYLsXBCL+ZkCHtmeGp4q5RDilLi2sPvPUAI3QoZiv1ckMZDJPEey1PpWbkcedJd4nqLNIgYNAZOod8SyJTEtMQYhhi+QTlzP5hpo1hI3glCf2g2MQsEZ5qD2edP3Vcl7L3ybTGMdWSwdr/Lt5Hj+yrwVF+bIBaGYmNfto/sxy8WpHVHeftOy2yXm+Tzr1gzUdIH0aQLQ+UzTmOZ//tBJvf74kslaD6HaRNfpnJFFZoJaaTWoUAUKy4Ds1aiIZjpzztMKiVs5jYgTaVzV0TwGAEo8azF0F0f+cSONrYQEEquj2PQPAVp5ZiyQaBOpuO0ksrhCnF8HLbaP3PRlifKQygPWzgI04j1y7Zn2oTMqBJXBkij1XS/OySqlL1WIoqIZ50jQRPXdo8+PK5wInAHAc6IEXDmgsw2wd05T3scNbeToJ1nzfWptIpeOEhDryfTpgKGF9lLgjwQUqdbL/BHmCEfvIqCmTjITjYdtQayXG1xJJpIAYDaLKWKBpQ3mWjPoRB6QJD3UAj3PdlL1gAIkkd3bG2tRzZ8BCENA3gOifwsMdupiS6HtfLvNsmrFuFJFEx78dXR7EvshWH4PARNTASk0jJ9FBqem6wzo7rlmHwtMk5ypUiqy0rAgPj99tLcwVupIfRBXctDV1gSMXFe8tXFJn0tNuRzDnxK3NnssFIVSm9OxItnr72R5g94Gw2mhD4pygJOpR932gJaU+WHJFaFreg9IsJZIMZp4KTh+i4xBDQvW/6KDTYl9az5v6HhLLk17t0OFsqdGoobyFcnY1Is5/eJxBzo+UOAXsAWRnKMXOT5Dm/SXrlOSyVNMJJVFz/NUgamoXGWK8lK9wnmsAkX0hB1lzkdLmmhV5geWhkGTMb5LTzONpl2udRtcHROnoIDhT/cxKy8DAU87dIfBouEhH4E+DKAHBgCYnh3pRtZhaNJDpQ01tdO7Cph46v/eDqIRMOXVmeD/Nm6jlQBhbzs87AqJUOzXNl6pUlKBsoCG4CSVKQgmZPMH18NoqryReZSy8p7yxO7WizRMusHMMSsqLkJXWyFswz4dNHM+Q1ENinLh9b42xp72PkiPboVJNNLjZX2noZQQmIpQp/7syZwRD5Y4BqL3Y/QtQ6kAlugUBKZWyxrsBTUMbov2yNhDV5DBM3KwVT6nxCJsh4lRxIddkEBOqkmPL4nhLnXhJz6dP8oC0z/4pdDeJilPebG0kdoIi+yhhjqxDUKOZn/ySqFYJoD1Uvb1Sepix3IyFT82QMbGdRPUBUbaLa0kayAhCJ/lxZlp91fkw5s0qQOEBjdC7tff9f/Z5CZrulYFdXXNyTHz9YWkRyvbIwoFeYsh/NR7/KRBlAlZx1jggJKFZziTjgo4FonyRJuJHUskx+w4jf4x67LwjyZBTXiJSIUsN09HCCUvg1MqRiaIWM264ThaAc28CDyeyemxZi1vL3Qopn9QdJ/EC72coSxLamuGN/9e+xd4o7L4HSYLsMx0laSmZYu+NgFYAPlVJyRK3oqZ5tqlnxXHTsdLktprDNPqe3JQ0uYSWPqFkVlJeKKn1/FFJfzeIMts4Ny/JUiVJPVI9CUoM1Ylmh9pAlIEWZALwIKeT48B3S6aDOld0gpIqxo8EWAItVXlx9CVQAtTPQSAqJTxKi0BjB22VBHducBQGyLaoDUQpZEh9IifxsdTuchKPCBA66jz9ADyEGhgXLxIpQZNrjaBLMn98nGYV8rcxSBKlxE0Jln01YZcmoUd6ciouPPHMOkGsprQK57xehaf6p2LurHzc8yvQKDMRA9oBY77lJhKHww7LxO2pIZy6oJKGXdx6dmP0bVWBye9X4eOfK5DVNAGf/lGFuMQ4dNw/AzP+Fa1V1NmQf+AJOwyiCSmaq5BeYjsk0Rj1DQUnSJ3ndwKIDnBJlJMp0Wqpn4zaoYTCexL4ZJHFsdZ3vMXHJDez2lO7PpY6T9CXuGCpwc4ks0rB4t80J9DzKVnYTSr/OJWORe2SQnCJ3uf8CRAlUBDMJCemlc0o0K7J4mFicnCBlACuWeVdR4sBRiXKsya3lw9rgMgOVTXhl6QOBXoTAydt/SVR8UQ7dtPaJFGeY5xepvCfsSry3fBgf/xUKPuepWVFSGGEl0XlUXBi1Uc6wuhsYv7bRBQUbZOcAAqa5bIhat5RzXdq+KP+NmuhMwYKcFPX9G0E9vqAqIx1iOGiqo3zH3Wc6XgaEOW7prlHBJREpmdkjbIyoXfR6aYlr3Wj8ecTDQJRyUYv+SQ0E5KW8mCBRW4qNRhw0tl1QtOX35ZjScsUXJ1WhVNmVmJqv3S0dPazmfMKsXf3bK8kWhTCXZ/F4dZjgVtmVGN43zSQiTrnvXw0PSznv0ISJa6sLliLzo13lfH5dONnOLDVARKwYx9BIMp3HagVGscSbaJMhSflQH2FvaQ8hyRjdgj21tOCo4tiU5w4tQwwUKpg8mACD3mHWoWwXCJ/hE8oqqB6hGOBqORDlHyc5VI6JCHB9WzbuVAp1ZE4TUI7wZ6hrbw3pRwhi/vqJAVtFHVJomy7qn90gFglVQPwyfSH15ga71z0bI/N9bQvVd6mF0S1dLIWPbPP1QQhKn35j+1V59kfQ3NS0rsWO8t0qEmxbKKqwWiJFPaXarvYQSXZsZtZKBaIShCDE0ll+sDNz6T/o7bEdrBNHAc5WHwwNUOdfFKWIwtxdUQsUSUW0rpNM6oJSwh0XZKo00Unw5krLfi98wb42f+isiIkxCfJZs6E55yLpm4Q2yIRc3aBOqfzEccWazCVMQ8oy34o6ZvtMP//P/a+A0yq6nz/3Z3tlSYgvYiAimAvRMXeNaJojMYSa2LXaKyxRI3dYC8xRo1dg0aKYkfFgiKIqDRp0uv23dmZnf/zft85d869c2d2FpP8zS87z5O4zNxy7rnnvvcr7/d+rLA75aAxrYLoHe/V43ej1F9vbIri7Kca0Gl4KW7ZIQ+T3jUgWgzM+rwO58yMgSt6aP9i3L0vcPebCVy6v8aa2wSiLY2YPm8iFnUYjdHdgFh0A1784jmsjOaid5/9MLr/QHZ7Ip8Bc+Y8h4mrqoF4EQ7a5UR0W/dPPLFwtfwajdZj2xEX42CGkrP8NMaacO+XD8rWl+x4Pl6dPwGfrPgM52//W/Qs2zwFRCd+/pkYW6Kj3NwsGFNZVimtVdyPk1i6HsWlRdoigHwok13Uag7NmIdXJ5m16wPW5GMajCF6/5Ze3DViHdAdZ5KpmiIexeUieWcl+Wz1lO3l5AcyLc2z6kq6jSaWZKKbm6RrKC1dxirFwqbgB2NYMdVJJXBxHLQElKOafuz+c/vvnGai6/UlUFwecOdDYprO7uROclxWdtDWpXtjkU6NWp4Z7AzKJAqrhVx+rT20CC871qv9Plubk9Yv59Cq0quiPMsp642OgWbwwz4usFqRawIDQSSlS2jIATifPLfG+Uy3ymi96F6qXifbdhCI1N22LY5lfFFybllIwFbfrZPtpUEZdXNF91Rnh5V7tvtp0hLUgbYl4WOBTfYzO2rX2yJVZ2f3TxPqkLbGBewq2iyxVSvzGGaJ8nfqjnJ9c51IK+KocmXZVueMw3+ZGVpWNeLWJRH8fifX/U7g5QnVGLxXJb6bWo2tdyvH0EgLjno1inuPL0bxwnrc+n0ebg6A6OuTNqJ050rs0bn1lbV8wTh83ZSP2s6HCYjGm9ejKacDSnIa8MqXU7HT9j/DD/OmoEPPvdEhtwXdSoqA6ql4ZWUnHLnlEL07iTjemTsVIwbugU7p+hmGXP39Xz6C2uZanD38dLyz5D3MWD0Lp297MnqX90rZ+osFc/HaZ5/Iy4xGGtdgVXWVlICmbZl892vXgzxRvu0IpLwZjOtJj2kHQF0g8YFKCIimc/vt97RupA93fj5yWMFRUCixLCkrNX1N+NBposoIH4echwCksaUikXmzbS4IzkwUsQkdHyhaQIzDamyMCjnV0h+J49FeQ1rGlXKNzoUEXwp2ODaxxpYWPI4/npsZRD1wo76plLSyZau212DdvYona+uSJBDqMQkmlgDPoWuHzRyp0lHKFJWp/GT2TEvdHi8aaxSNUJtZt0k7CnoRuAnovDfp1JpcsHFXaCbXPbgdX0i2hYsQ54W+pSR6gjfFs7lORNVIEppUX6+QuLRLE0uXRLLnE5fbVBIRhO320lwwhPb0Y0GU7ncsxgisUso452qJGgtUxLWbhZwviktGfd21RDkGUQvLIe+Uc0Hjhy+UhGToTzv0uIwgOuOTGqzoV4aDu+cAG5txzATtuNp9SAnu2yEPPyxuxBUfRrHliBLsub4J9y6Jo+/QIhxSkINR2wDPfJbAr3ZWb6tuTRPOm9yEsqEluGf71lFt7cqPMCVnpIAo56C6fh3W12/A1DVV+OXgoXj360no1P8YDC+tx8qaKixaMhkt3Y/A7pspIyPe9D0+XBnDXn23DL1GrtX1jRvQpdi0PWmux/0zHpFn/6IdzsM/F0zA1OWf4rcjzkTfit6hx6A7P/GLadoTLScXTU1M9OaqGLUj9ydYYd15C6L2iJIcIrnZJIfChD1+LIjymFoGx86g2laW8SQR7aBWqFvZY558PzAn/8XEABcRs7hWQZ4PFcMFQiUyF+A2v+PvtLLoTknNtdNjPlt3Xvo+NZF6ozXkpFLZ+KTtuR4WRyHYBi2ypma+vLSGneeXVrZOyal7t20CzJZSajdIPoxsf8DkhLY0tg+eC3ZhIKqxvTqTPdduoWQIEJSlVXCEbY8Nz9QIU/PF9e8FUbbnbfK0TznHlEQUsROx4LS1hU0CiaVLRapEi3gDHkg6E5cxO8/yT4rcSL2/Kaf8N4AoAZCxTIIg1yPpSeSZSiuPfCp/Gb6oGbdriQqoO2wCxlEtELOhnoReWhgTbd2dz4iy/8YfgyC6oWYlNjbVYdayFdh5+B7obs8dr8XSqnWI1S3EgkRf7NunvzwXC795AHW9Tsc2FamsDu76Q80yPDjjUYze8kjs0G073PvlQ6iN1uLc7c7C6wvfwtdrZ+PsEWdg81JB8dDP9O/n48UP3lWxZ9HPaBHwDGqmZgTR4JH/XSAq7yLjrjIWKqTkSETeGoL6lnifAUTFiTd12QQnZiz5odtJAJP+QV7MU69Me60zORFFeXGZAIS0RTH7prOi7bzY+aAoM0MBjN0xTOAyGJQAr6pNwU8j+4on9CVlgY6WtL+7ZVhFuv0ueUwKi4jyudRTJ61pktkZe6tvYjuX9AUAqqVaI65xxLjP0vaEDQtz84xQCeN2WjNPy9bGSP0gytipI64SsjzbYonacATjSNpyukUarVmxZ1rbykUuNj2qeB9UxSld07pWKU4WoAK0J12nekE/1hK1QGj7JvFBZfiAsVDRuTWdFcLOEwRR8kzpsRCIabHKWkokcEoW2fl/I05mPLQLooxt5hWUIDfRjM+/fhmNvY7BICxHXklPlBfkoIBhxfgyjP9mHg7ZZhRi9XPx+HdNOHWHYRKjTfd5Z8n7eHvxuygtKEVJXjGOH3osnvn2BaysWyXufP/KvhnH+Pm8OZj05ecSPlu3fh3KSkpFsenfDqJJV7ftLrELM6JBmSL4odeczhJVl1yz83RjCUgUTOYDFuxdJBU+DbUeX5QAarcvHpsOtgAAIABJREFUL1OVo2wt0WqpQ2e2VePI3hzQ2ogztkVXPIRsJ6RsJpU0ayzXFmIipnO93RHSIozHo+LCa328uv10a9l+RPo7FWtHw7CPSvaRH5snLxdbVcZMt/tR2T7l14aBKIGY45JseqArpT1OW0CUc1NTv1EA1LYeJo2HMSoeR+hgRSVSRiyULoKqhBqS5HoX9MKAMPidmxCy+/6rY6IuEHqyewRnpvhlbtODdRBEKWTCUmsJ/0iVWq4k1c4+4sT/XxjZ6nldEK1eNhFPLlop66ZH991wUN+emPTZU+g6YAwWLp2E6mgMaCnAXsNHY5uKEsyY8zbi/Udhh4KkvGG6E368/DN8sGwqzhlxpqzvB2c+htO2OQmdizu1Oka685NMxdL6DevRsUNHGWMQRCVjn86dD54lG0v0XwWirnhJMAaZCUStUpHN9hMMJDtrBq9g0yyLtLiwSCgnQnyXfvOdNIkS0SZv2YAo46gqzaYPrW8fU5FDlaRgPby7rVWJ19hf6r3NBkS5l7Q/LmD9eL08iIz70gWJ0+IWUe30rGkV96C6km4jSl4UwTbMCcOnMJQcs43pMZ/U16SqfZ0BO+2KGZa1D4KouJ+mACJMPFkqz4x4C+9jPgFVtD4pUt0kc64hEKWW0RLlS9M9TzYxUQ8w22qJmn5fFozDADflu3R9lzKeW3+0IOoek3MkEVaTYKOK08kHHZNSDdcqcrRv4M3AjIXf4/UvP5eSXoZHaIXyEwRRUSOzIPrn8ZpYyvRxrSy7nZuxDwKeCxbZZr1lHye50xYQ5b7J3uUFRtxCH3qpT2bPeSNGQTe8MF8tSJK0y4srxCqMtyhxvdWxS7igwWflctXa0AJBSJTimZwTqkzSzXavkTeBACiWYsjkpyvvDG6rXSm19zoBRrmiDYgIoLauK2lr7t04LZNltlKIL5/Skkovzkr+ZjF7RRm9WQURTcMQ1MIA1AKN3ZaWq3X/ST+jxWkTWS4IMuZckMe1yUKCWilmoAvLmLF+VEiZLAtrcbcNRP0A5RtnuphoKyIg+nIIqEGFhggynzuo4qQzrB89vv6rvoEC1OQ/q6D0CfsdKeu7/bNpM/DmjM/x7lczZC6lG6pJ4jLZlzax5IKoWmwx72YxLqAdLlWxxnaWpLVRUKDCxQoeKldGphHvLfu9J9sOJx/7TGBrASYI2NnWzlu3ngklutOq+qNiu1YyTxvWRUSWTapFmtltU8sCyYG01T/JF0XI2G34wCcoTHdM92Js1OtRLhJ4TSZBo83CLOAL5Upq+sMkmdPXyIcBroQHxC2kdJ3GLkXkwykpzLSkpGVxAOyT4Kh7KsFd1fG9+G0axExniUpXz5j2mpJsMosTWKTAdcdQjFMlpGCRENaGiKLksgc9ww+khOrKE/FnKVog19P0hXdO3rolqluQicLElAVRbRmiYjr8TeON7DWmsWJ7XMYxucYUz3O1f9F/GETpdZA7qm184th3x92xZY/+m4Yg/+N71TY14Mn330JVTb1WOMa1WR/vKelNwbBYiiVKehM/0tNZwFD7sjNpEiOvrZDqM0pj0MB4VHvQSwyuVjLdJLxLTbwRIrHA6IGS+SNtiCCkn31bQJRjpnUZZ1+UkopARZKOkwCLnAQqSzsK0EjViwBu9iAattYycWk5LgKdgLtUSvkTSa1ZohJ/CaFghY2DLp7luNHFp9XY2ofjkjrzkFp2hi74OyXmUmKrbQBRAp5I/pVWSOiB96K4uFRCK7xXAj4JUpb83SUtmDPxaJOC7DFOwn2hQ/8Kus4KwslPWGJJJBzryAFkH3XlTVKizlq2FGu2RQvcnzxPGha0mvkMiOCI6UtGFSc+eNoI7j9niXJcBFLGR5uiUXTu2gVH7rQPulS0Hv9rbV38L/1eH23EM5+8i9XrqpDTkoPaulpZQOzumS6n4APRRB4Xb35omwguMttZk4F9AUZKlIlijlqhtL7E2jNoQBfa646ZLf9SEZdxBj9gmGOGxUSDsUj7wNGN5kek4fKV9kOhEsujFHcnJ0ceZnHhRbRCaTvZnsddYK3Fjf3bpkJmOhC1lTsct4irBGK2oYucjAfGbE2MITS5FbKjTXbZObQvQBXjyA9309sAorY0lhYerTf2bqJbLloKprGf1Mo7GqNhIOiCY5jrnq07T9C2egW+pI4h+5PHzJCPG2fleKi9wO9pKPC/kmwzgL2xZqNUtmwKiKaMOxA2SOfOGyPZgHozSNTKK85D/+59UCYxYg0v0AOzHgT5pOKRSXeJSPLeOmGH4BLx3eoM26UD3nRhHru9e/3UE6Bhw5dDhF6HoZ21BupMrHEfWuX2vrS2D72jjXW1WLBquVigEWjHBmJEkDETPFayZfIrV6OknErz4QICYUBl8E6yowQQWlbaZjZXXEjy4KRDnhPn1GJiFQkROTxKvjmWp92W/XHKisqSFToZQNSguPzHR3I3V0vLhXQnjo0JJM1gqgvPc7M/EXsTqWo6OZHBlsnh7nzKZKbJAoWDY/YgKhaiaZimmgJMrqR+0py+tfXTpt9DH4K2gChBx/QFstVW2heJXQ3Uw+G98qnROyPMFjCzBVFawlYD1wd6ofFLHQh/4oNK111ANL8YTTHGo9kxlj3jtaOrezyGLFhtxcSXqKQXqz6CR6CX624ScK4oZ5WdiSu3AqKqOqZsBdcKFw+ysR618XpRlyovY8w9B9V11fK3zHNjo1TgkEhu2x7rmJITnsmyt2N3X2jBv70jhQBuunCP3Ud5s2yi2Iy8/EAn2jQtk8MWc+h5QjfMQV4iD7mJgHp9K8jvgeht465CZQcCWnhr1bQgSvWcxlpx6ckhFJJyDmNyFOHQWKoLogQvIaELyTgqPdvld+eipIyNIGc4i7q/bhBmIdrvpQe2E0wPxl6lGse4rHTDCPS0gMizZEMz6nyyr1RWFKcQGGOcj/YIM8VhiTT3vmWbibfHYciBi9u2+PipgagbarDXGVx73IbgY/U9Oe9kTxBgCAQWRNUSdds6Ow911g94KhC4AKEAp8k3ey4/iOqJfJafAwTM2oqFImpbOn6ueW6iMVE3k54Q8BIBagrjUKXMiMy44QXOg1XkCgqYWMCVITjN6+i6e6EDc8lJcMtBh7IK9OjcFQV5CkJioZlnRA2ePCOSnozxhrkb4YDXml2pA0q3VWt7c26UQUNRF3qK4esgDA9b+y7l3KTTNTZi7vJlWFdT7d89w0B9FKdb/3ElKjv6W1P4HnoX5MzftkSQVpLVDW0N8FjSqKIj+VJ2ydir6z7LPGURE5XqmRy2xvULG9t5psVGV1YFTJKDd8HHZnRpfdI68pH7faCeur+fSaqN6vhg8Ptgw7jWYp326D/GYg2+YFpbRJv6e+jD1KLdRnlDCIqe4pKxKvlyZfKMLxe+6OgBqBvN5n4aRtH4rVZFseQ02LwuaRHZv1L7GfkeWNcycy7WBS0rEM4wgueOW6A0GwZB1LrFzNKSUhbUKPVZg8aq4zpjrJKVdDxPdV2VFHUIiyFg8fqA3AFMC6Ik1dNQSRmvtZBjrIRTi75X180xatjO8qy1f7KbgYZoFK9+9gkWrV7pIHb4vlzLdfV1SYrT7eOuQqQgB6UlZaE6lD7LSUjQitYEKvZJsnFSF0TdB9taVCS5k0ivi4Cq5lrCF7QwPSvSjD/MEpVa+EAlkt2O1i7BURRC04Coxx81aunSIjnM4g15gbiWplVv4juXb3YVGyYjQJMjPwpE07D9sj1mdksnzVYhiBkGouTC2him9pDS9soECPtvurj8HxWVtEQ1IeWy7AKgJbfarI2dBUokURkenOD6ocssiR5zszK5nx6omUu024qYscn887ug++262fYYtDSp4SlMgkSLsSb95PgwECVYqxvPOL+W81rh5raCaNy0eBGubDBxZbjJBPZO5ZU4eOe92mlOm/AANESb8Pf3301apGks0eraalQwTGJ5orf940q0RGLoXBmuLRUEIoKoKB8ZQPSDYIjlFuB+8m1MCS+vf73P8ks+QkGX3P9oMf6k2VEuKVqdkqAwtfLBfYOAFpbp3jQQVYk6WqCMr9G9I4ja2F+2gBfuooeDSdi3fCkRudraUC7tOssWREmNMtl/yZybkAYBwpXvY2xXko1ikeWiunY9iopKpVJH1PxFM1XpU268zR2fvISN/F0JrTkh3vuNBqFNyUs0mQhzwU0a5DU3CRWM6RZm4mkZtubOE/xq62pQXFyCXKgrrxainj/Fag38xkSOiN6UsRIsfN/WLFH+LuLL0ajMF+OsLBARypkYDRqm2HHwMGzbf/AmQEj7LpyBD7+ZjQ+/m528sSHTUlNbg/Kycr8lml+kN8Pt6W1viitFJ9qcRjQ5aDG6lih/SwKZ/hUE2/D9U7cVtiDVe4xuplQnxZpEc9QmgoQsn4ip6jmtIXvhhgTfFhB1t23NzWZ2n9aX9monqZ9K9Orau8cRYDChiqxjolnWnTBJw2PS1WPrZFp26eLbWT8m2YKoiWHqSykhrn1psZaMquJTMkZMEOW9I5CyLJX3jlas1T+VeRMrNvXkEk+nuLZ4ICTbq6B1EEQZPiBVj2Wr6SxR5XVq6IVZXxFSdksuQ9x51rdLny56P62S7ZMxUQ9g3WN6YQM/AAdB1Iq+2DlhlRaNUVviyUPqS4Hluspj5NyNGr4LBmwerlCU9f3/H97QVix5b8cwEK2rESK+Z4ne+vLl6NhZ60PdDy098uIqSysEAWllcZFK/C8kdpkNiG6KhcglKVlbEVDOAbl7zKg7OKmARTk48lcpSecJU6TRQs1Au/KBfcgEuu48k1WcJ9u3iWBqldwtiFqJO+5n5y54WHtO7i/yfrFmAUJa61YzNGxdW8k7W0GkCROV9mvLh8fxwIuATJpHAO3DPBuuB35vS0BVmpCVX8WSIBT1eUOtodfAxBK/s4kOqoXFWjh/dNENqISAqFWC5/Gl/Qv5pBFS8pxGdOaCXevQgpj817EaVTOAIaWkapKSRzThxP8yJMNtFHQNkd4c0LVuPaB0zp/ibm8CiLLFCrmnomLPIgXDSU0CcxKEmc2mLB7d+b223QmDerWT7duy/t1t3dr5dJkxshsKCgr8INqpcyoxl1YDxV/LigmaTOQwy5cs/m+rJcpVLNlXkYxLZu79Fmq41WoBSXonsTGXIwgcBGaJs1nFd+fgbTlPEKDdSQ5m3zlPJOozyUY3Uq355HWo5F+NWIrqzqbeXn6l9fi8Nq3mUbDJV4K5UTPy76nzmdQJUHaFFSTOZhHxPLSgCdR8WSnDAlJcQcuPhHbbJz1NeEhq7UlLsvOiHQNKhAdKcKdFyhcwxUnk2KaVjHAsJQGYlJ5TsPOfyarZW8DUsEGOlrpG1BtJB5aZQJTHcM9tQVQLSdh2Q0WhNUHpjLGNlihdcA1lqAr9prjzjMeyC6wvfOC8FKwKO+lKew/fBf3bLdFsln/oNtPmzcFbLPvkg5pm0cszz+aXNibKxFJFpbbxDX4Yv6wsrfSshFDgdHZy44ouVlB2jhJw2qspSaYnRYMWhSwt2SEziEqczQCk3VpFg1mip1agWlUKaGGJJXsePvx8YG1FSmsxUQ9YnYOGWdbhAMy7Ya4tBESbTddTsSDN8RubtFacH1FlMvHEIJCSLsQQBoGQXFluy14+tv98utUkwtjCLNA4JV8EnDMuEI2v5oiVzTizcIjTUOA432p9ajKNyTb+WzVa8+S4vG+0TjlGJqOYVHJd6DCws+MmaFpRZmmCSP6gcDONkLdce5KmkxInNQfyJYxMQUJRvkmEuZaqxHNpaagwswK7+a8ZaPJ7Uyfv0HnstgRPCi4rB7lArFpd5xHTldWUqQbObefCxln5MiPdx5L+7bmVpaKdTXn/aI1ym71HtLvzm4ygAKbPn4dxn3xoKtPSaxBQz9UD0bHjrwMrlvjQUNfT+ySAjXUb0VGC4foJxjUzfcdteYPJJRXLMREXqofUipuyUj6kiQTl62z/oFQQpYtLa4b7JtuB2DppjcMJVy8WRceKLqYxHZXXw0FUF7K2BuE+lWWdWg1PuDcljAcaFjvV86TezuBXEteS6pgSsQoZG9Qa++TLRiuXKGbiL+GUVsRimRsdAyemyGO5FmJwJJxLApLlaPJ37dvEFx3bTjRKAoYxX7q4BXmpmqf2mNKWWlSUStWSdC6cbj3jeI2NHA+BNfmyzpRdt2Ai48wrEDJ6SUm5vIxp4cpYC4qlGwD/HaT+uMCsQKjwY8FJ1qYIepcabVe9GsYXhav8I0DUJj2FM11AQ0HpXPb4bJesWrdKrPdA2gHrhqZG5EbYnkLFm7m9WMtGbYvJDWbsOTd0+TcFRO+c2oBLdg+IDzW14PnlCRzXv3XJuR8DVj/VfafN/U70RIlTdXUsgEgvJekD0dwCFXugBqW17EgFERqS2wLYufJQy80gBP8j/bZtHXfEqChZMHaQhOWYts93a1lzvpFFFMWEA0iLoaUjosIkbRsCsSecksGd50MkrZQD8dGwF8W/E0Tti4HjsMr+Glf1L7Pa+o0oK3F1PpOEcW5qQwDWvVXrTztZBj8a+9M+RJa/yW1oJbpArTFIFQyhEAcf2HSVbQRRK+zMh5uWPo9lwxS0HG1vLa2RJzE9eZFBq88CHsuLuQ6luyW7uLKFtLTW4L8J0AWeMDN1VcOAOQxECfy0JgiifGnYRA0FTyQ56TaMa4MlSvCzySsrfmPBT8ehVCfVQtU+UGEg6oE9KWEN9dqUju1D4jGQYsMP24sTqGmB8nmlMZK1JdrYjHtnJHDOzvl477soVkSBAT3z0LIkisdWJrBvvzwcMqgAkcY43lgYQzQ3BwdvXYBOuQl8OyeGNQUJLK1KYEiffOzQKbxQ56cKlJnGxZjouI8/lLcVn0mGosLER8RIsu78na9ejbJyvo31zbO+ep1YC6xEsupH9qTZWqIETymPQwJlJcke76HubyKBqroN6GAsQhlcGrBmIocfm8iQ1rZeKxG1IEQYhSWlWfBEfeexAB9y7n8riDIR5FbpJFpERIVjK2MfKN5Ik3CyLrMFBdUCZWxRPwQuWyqqgtHhmXqCGM8hvdnF5daWJYzdSmuYvHwBEiPwp+6taQCn2f9UE1sa7kGVjtS6UuRh7yses7y0E/giELdeACrhJXYsYFqQsfMtVpeRDKQACj8EYgKfhHBMVwJeJ7mnlMNLB6Lq9ibr3EUAxTAC6HbbAhAyBtzt3DHJFQU0QS3Y8b+19bUyZxKnLqGMms5TEET1uthTq17KQDOBKPevrqPUH1kfWh1Fq7OU/X5y2GpbrVqWnzLUlS2IfvD6BqwdVol96hoxMb8QR/aiR5OD2vUxPLwkgQuG5aEoL4Hb/1mP4/ctRWFVM46c0oLXjy/ES09sBEZW4LgeObjqzUZcfmQJevw3ImbImG1iiUUVktjNjWBj9UZ0rNQ+Tz4ssCB6z/jrgDy6bbq4tXVr0sRvzVXl7y440rKhVcKFxPp4tytkEETtv+lW8xMqcuxYt/yTohFcNLRGRFqtmY2+NPlFt5MgSo1QYRBksER5vraCKC0MXpc+S8bdtt5rgmWfWt5nP5nceYKM0pOo/KPxRB5bu5Hq/NMlt5ak1zLZuYv8nZaY65Jbi5TAaPcJ3nyCKF1Oiq7I/iwUMKWLMSpb0fKTPkoqI6jiJEqjopsfplPKY0qbY3bhNCe01Um0ZitKu6Cmjv3hOxl1fFq2YYpNydFaMKaFTMYAk1OqEmb1XAkqzRLkz41oOxNav3bOuD/Pzd/5oYXMiijyKrl2SA/iWidflG2StZGhnt+CowVB+106EFWVKe1LRQsxDDhdQOXciPXoCEkHz52Mf2oTSU8xqqlBXiIMx0Sbmz3LlzSsbEC0qaYZv/hHDH87uRjFNc346/QYUJqLw7YuRGVTDA8vBn43PA9Y1YgLv8rFbfsXoAAtuOexGmw/pgJzX6nBzmMqsE0x8Pq7dVg+tBS/9hokpUfTtRvmYG3+YAwp41qP4qul07AxlotuXbbC0MpkG5sNa7/EzCqqypVgeL/tUFg9E5+t5wtKPz27j8SgthFQMHX5J5i/4XuctPUvsWDj93hp7is4fdgpKWr30xfMwxszpgs6VNdU+bCQoZlQEB372rVoyY2JRiNvLF1htUL00xYQ5YLmg5SLXMnqy/4ZEjEeqBqNTnvedJao/V4a0YnqVKE8UAQuJqm0AR3r9nPSJpbcMbUVRKXemi8YkR9TUredI4KqCBYztGAyxplA1Fb7uPNja8fdF4DU6IbMob0/jAnz5aNEdeVnMiyQiebEYzbHGmWu1CLUF5KNVzY01kgSSMp6CxmrZWhA1wStVQWq1JVRR55oiaoY2Q+z9ARqhnd4vwSgWcFk2jDb7dK58/zddgEgwZzAwfFrsk1flrTOhDtcUCQSe7bjp+UUa3tl5RtXSd0+LVZ2nKVuJDudw+sUuykgylbfdLPF+jcvxGxAlEI9HHNrlijjtLynVTXVovFAr1F6M5kunxuqaeGzpW9JViA6Y1YjZvQswikOKae6phn3zU7gvCG5eGgxcClBtCqKKz5I4NrDClGUiOPa++tx5K/L8OVLGzHo8I7Ys2MCL75Rj7xdSnGUv6NMCpImaj7GQ59PR7etzpFun43V07A6Z1v0KY7imVlf4ODtRqGCavEt1XhneSP267M5sGYy/lEzCEcN0EZ1fPC+/PYNNPc9CDunb9iQcu6Pln2CZ757Hr8ZfgZ6lffEnz69A9t3G4HjBh+dsu20ed/h9elfCPBFm6IoLdE4P8Va0vadv/mFS7BZly7yJpYsr9Oe1wPSECQNZuIZOyCHk8HyUuc46QAguD+l0my/7XQgykQHP3zYGQulVcLvqI7O8ANZALRM86UTpL9/kR8wmXlWhSeVmcvzSQGGhh1MkztaNtoaOVfifdblpTUpllqUiRCChb+2PziXBExuTzAmKPGh5t88rgfCKbc49aVGoBBKDhMQMVWoyiPJPWRfF7AI4rTKos0NAmi0Zr2WH6KrSaHimIAUx8NMu7rP1NRU0A5SQNSyjsgDn2RNKAeVgE3vgaEBbcimupvBj0txcjPRXB90LQj4NiYqXhPDC7m5cu+lWik331vLuqZKBcA5ftsFlaDH8fE6eI1isZsFacHPTydKJqWCZHsCIS1agnsQEINZfIEBR6CE+9pEni/BpHjhzQ9jvzw+Y6n09FQxSq1rll7T3ee1M4y1/w4jWyXb3/tuPU7euwQMkDSsjOKub2NgJ+ct+xXg6B65uPbNBpR1juC0HQrw5VeNmF5D4WqgslcBztk6gr8/UY35fQpQ2pJAQ2EEV/ysEK2p1m5Y+y02RNdjRsS2TNY7H2uuwvOzPsfhw3fGW58+hW5Df4uRxnNes/QlfBbbCYf21+ZyiZZqvL3we+w3cESG1e3/6YMfpmLy4rdx7JajUZRXhL99/RR267krDhtwUOgxaIm++ulUyZfQMJOXdCwmoZrK8kALcq/H0qtXoxlN6FTR2dffPBOA8jcXBAkA1bVVwoLpUEbifmrFkuxjDhpMSvF7WhvZWqI+K8jEVG3JJ7ly0aYGqVpJ586ztxLV7ZlI02ojJtEohMEqGieUEYJEIuMmohls7kbQUpdU+ZGqVM/KIQJUGJAlx8SWJHGjpJMPWn/MbvOTSTc0eEyxsITjyQQFwYuA1XpmVUMhBBnyD5UvKv2KTNKH4+C18vqko4FJUPFhtbzhMBSUwghRqOdLwSbvmHjQ/kia+dY5zhZEua2U1JLMT91XKbygaAnd3Fqvnp7b6D0pRlXtepSXdDD9oYoMV7NcqVVGSJwPB0sxg667axW78d1gTJRAVlW7EYWFxSZB5c+0/6tAVO+xI3nHexNtxtqqtcbd1Gvimjxst31aBdGsESh0wwT++mTSnW/LsXwtkxPN+PDrf+CTjQ04cKvDsVXnziyo1U/DbDz86Xuo6TgSv916a5SY5HbDD+Pwad5IjOreNfS0dc11ePqb53HyNiegMFIoPeaf/fYFnDbsZPSt6IPbp/0Zw7sOC7VA7QFpib711UwD2mw/rkkzxkiLTL8lDxstiN434Xqw7JMLwrYpdkcY5pK6ICok+sY6AYSyEiYq1AJLAmbysU8HojwGwwCbAqI8pvBQBcQUBNjTWwVzk1di/+RDHGE/9bw8xNjwzBDc2fvdgqNX1x9mgXuC1KoEb3vb22oh22VT+Jcht9o/nwQvWm9KaVKrqEQJ3mlWZyYLsy0L2oIk/5t8EdA6ZYUMNQlooeubmNcmHQEEWJs8SlEYCtqum/ZFpxQ1yhsqRUob62mH1LaAqGSmpUUJS3xJYSv0eMH0CKzKPUGecyo8UmEIUKeBFjAV/2nlJ+vqGWcUjVZDNRJgD9PxdOhR1kJk/JPH5CKjtRsMR/iPoyDoHp+/88Fkx4gw6zdd7NW+fLgPrSMpipB+XnQ9y7Df9rv/d4CoXayJJnz41T9ROHAMdgqas43z8eqCVTh865HIja3DP6ZPxV7bH47OWl+R8qmJ1uKxWU/I91t1HoIpP3yEE4YehzUNazDx+zewR6+RODSNBWoP9vXiRRj/xWfyT+YJiCfUNeV6zgiiJWXFJpaUapRnBFERgK2VB44A7CrfZwJRJjTENTOAa8sHs0ksKYDr0V1A4QNGq4QXzUy/WqapIEpLiQ+WPMxMTrEmm260aTvM5A5bovheFM7tCgdG/VYoQgWlAugEDG35698j3XwGV8R/AkR5To7VVkRJ5YsBOc6DFQUhMBLotTqJau8mqh+CgtJyRWLFanlyHqRXUTQq7q6KcrPtRnmbQdSCOEHPEu6l55EoQ6kWqcrMKf2LLzmb7BImhylmsMMmCGqoIqnung2IqpQimRBkHbAYJVWeLwxEpcpFKqCU1uQmljK582GWqA031NTXSo8l6m5yLNkklsIh6N//rWuJrls1G3Ulm6GwpQnTFszEoCF7YfaMp9BpwInoWVzw22maAAAgAElEQVSHCnpTDXPw6YYOOGzwMKxYNgXvJobjxF7JBFS6EY+d/gAWblyIk7Y+AXWxOrw85xXs3nM3HDt4dKsXuWjVCjz7wftyb+vqGM/Pk3vdqUOnFG0Rj+JESzQR0YZhQQGSIJAEY5WMOWmv+Bwj8aVj9G+XBDz+pQu+VgBUZcFyUF1LcWS636ngGIyduiDqnovbKc8yIcdON3blZZaYcsRmsapIvRGuqcnaepnwEBBOB6IEHT7YKoyhZZsCyKaDqL17mZJNrd7hDIm+bPZNt4117fkgC9nfuO7SGE6Ekynqq3/7WjCHgKhSrEh1ikgskouBFTtijXqhj1pRcKJFmlq2mTyoe3g3RmlbmdAq5cuSNfnMvDNMo21UCrxeXxI/NzFRiVk6brEkZ6Qc1Q+Cmdx5jruKLXPy8r1eWaGZ/AAVisLLpDRxQij5x7FLTFeSQ6miJdlYoryf3FfErWVh5f6kQTTatAEb0BHdCoFY4yosrKmT+Sgv2xzdi/KwauNyFJR0Q3XdCkTjzH/ko2fn3ijJBTbWrkN+WWdkk5Svba7Fuob14sLzs7h6ifd3a88J49v3TXgVdayPz8uXF5T01Qpk5gVf3JhoQTEz8uFtk9PFFfmwiFhDS1zioC5oZQJRbscYJB8ucjyFkC/9w1UgNxWEk8CcTYggCKweeJk/XBDVoLGWO1JOjnFMLWFMtUS9c4fcBSHKGxDldTHZxYeXtecuxSsI7MGxtXaDg3OTzfZt2Uay2UaAI5IXEZYFAUI6Ehg2hO94ISBqVZmsRB5J/cICEOaHzqsVAGFGXctuXRDLDKICHIa6RLK+gHxOBHlGtZ0Wp02SqctMda084S3zvvI6uL9lctgEVxA4LUAFY6KNjYynK81NKFHp6FBBPqkwCtSSJ8WKySB6b5rs+nEg6o595DbbY0jvAW257e3bBmbgi/lz8dqnHwtljUR7WqNhn6SK00uXoUuXzqGUleBDb4GEDxtJz0ziFDrcyGDCSPf3W6K+YwpXrt4rN/1PgKitv1cqFjP9yoMUqTPTJtdmqcNeIJninFK3b685TYKH18gYnnJK9eZkG+ekO832wqralEwecfx6DSUpzQb5vdZvsyVK+IsydYEoHcjSq9L2k3eZ7eYgzB7z+pjYUyDSLp5uszGbyIq1tIgivgVGC1x2PGGWqLstF7lm5Mlf5YJXOgq/t/Flbi9x0iatjNP7w5eD8nrt8TKDqI6IDBbGx2i5sgzZgr/fEtUjZaI40drhvjQcrBufdOdN/LTVRnUm0eS0DOG19+6+OQ7c7mftwPgjZoAe7T8//QTfLVua8SjJbp//vBqVHZLScsG9gkCiBOo6WaQ0d7U1hn6sS83yTI2HUUKMCQCTbDIbcjsCMeugSdEI9qindaiuYzI5xF3bbIk6F2P3VYuxUTK8FGjkddiOoOy1JJzLPA1thHJcQ6Y1bdw4bFvkoKZ+g1ir5FRKiWfYrQp8qeR8VqcU+1gB/I4PIL+n1ZeXW+C1/6VVScDg9fHlIUk0p39V2hUSYmGGJYHC8uu0+MglJanenT9r0TH+zDi0FAPkaxJtU0FUXFnRuI1JXJ5/C9VMQFUpT/rvXDknrVK60Yx3lZmeWmEg6n1nLprnUQofmx7GBfgZrnBDDEzM8mUl1C52mY2YpJxLa5KsOkWVSWtTCp4Lokx0aXhC6rBTk1HmhqUCrz1OArGcOPbYZkcM7TEglG3zI7Dlf2rX+qYmTJ7xBb5ftQJRQydLwUbrzt/yEnmim6Wd8CCIsuaXC4gZULrxUn/ugCjjmyQEK+VGLU3GfVQJXzckTYUPuO09EwRHEX+WTDUTMwag/0UgqkdThfN4rMmzJqReWro4qnCH0H8K1d2SF4S9xn8BiDJhowkYJZ7blhG+Q4cgK2lQfAkwKaNuYIvRD00mBLmN9BCSNhYs3VVri6BV31CtJb2+GvyQC/oRIMp7rtVAKmBia8OVJsVWtIyDMukXXucuFpwpMGjNEk2S1DkPyrnkf5VLqspJWulDL0OtUAV5VoJpWW12IJqQ9iBWearUNFl0QZSiIpK9NTFKVhJRZ9YFPMZAWbrJHk1+HqqCIMel2hAU7Nk0EOX1NEfiGLR5X+w4YGtUmq66/1MI+C+6WCZa3/7qS3yxYF7oER1R5kvRtUuXcMkhhw/Ko8QpKhLTWCg7B5Lg7u+QqRUhHU2MVOCK3EW2fpAyTXW/uIBZ+eOzLgWp/DFR+VdAnV4Vv7UliLVgnV3TAp4PBB1gltXsCJEoMDVIPJNxUiGbi5Zqete7rZYoHbaoUJtYFx9HwsQchVsaFhNxbmEQW5UJwNirApOqwCsRmyT+loSKact5ErwPSulJJyTioUpg2WRriQooeRacs1fIJLnRAG5JoNeWL5KCFG6qDUEEt3XPo+tMy2g1CRaXxBUtOgqJ8EUu4GVi3axUUvaExmj97rheeNK91l7zcnyTOAyOib8RvLWEU91xxj/ppVmCfLP0eNeCBvfYfqvShALMANwQAy1gNjVJUupS46i2UIHbRRFDS44mWu31uNclX5tp1rmPSwmp9ntnnJkeTFIbN3iMIKqERHZSgEcoXQV80bHzL1vpUDylSEjtYVSN8DXH9cXSX1LW2OZcjRzON9cNX1B8ERFnYiyJjcWkPbTGN7UwI/WTeib7TV5LHiKJcN61B6IPTLwepDil+9i1z5tRXV8lAyV4alyr0QCp7s1t6fLk5eR6XUA5UXT/eb8YpKV+qG05ErTuMsVEOXEsq5RkTZ62e6VVRpX7dHXyvgSXC0QuiJrvg1QkLWFlvLZcrpOPBjP4bn97e8g2gyjnsm69WEIMadDlpPVBd7zUCG2kC5QGQVSV86khWigAarU9aVETMPUlRH6kUo34Hevfg7J6vvv/IyzRILjZ44Y9EEFgVNm7QmlhzTnRF5cmpHyWmzloGLDy4SFrhD2cyF9m+ILHYn08S0XpzpeIO67UqNZAlMez0nYUFRHlqIhai+6YpKunlDprkoytkvmsEERFMMWKT4ckkZKJpVQQpftPK1dc/Jwc6bFEA0JaL7ttTRzRFx9I2xdalgkwAh0/PF9NXY1QpwhMvuRfGAylQzxnWwId549gRqucvHJ7DwpMfNo9dKZDcpzifeQVCIDyBcYktVa10cNTHYPKikrh4xJ3pJDEaa2ePFd6EE0LjG52PhsQtW657a+kmeeIDFp0Ea0FaZ5wPsy2GRjdZvaYZymmZ2QFQCzozvvAj2roIjKhbT8ko066TZwZ0oScRx+UpDhAmOsdPKaAvg9YU/1nqbCJNcrN4MIVbqJYE8m2FPblQY4ojyiVNNJK2un15J5HVH4YTqgXk42hA1thRBffkv+zAVGep7Zug6EOsZSVUoEFptZdY4O0RK0kHXmrVt+grDgD38641NonSQsKNsUSbe2BCANRejp8MUoVWR5FnOuk8ihbELXhAGb++TfbxXDdKu1J/8sYsYJ9ZhCVOGhjvYAoE2ViodGybWzwREYsCAvFii9bSt2xFLmlRbaxYQvXqszGEpVnjsK/bMIorUpYkNKEFnNveHwtk9Z1q8d0rsfzBvQueOd3PQXzgzs2fsXEl1hwBRTAZsuXmABpGB2NrYMlrk1vLpGTUl/urgFK+gmNUMbOSj8t5OD3JUV8tv1WYjoQpbfCffjMa2isWQwrvnBoqHk4lZOrno0hyovso7wQgp/kmXjdPB6LIML0Idw922SJ8qC8DTbexIGXFpXIG5/UqCCIym0VSket14pZXHcLniEgqq673523t5+ybRWUhTNSaJw8uma0RqkpShfBKtS74GhhkdtRCIOxLCsKnQ2I2vHyZUHwIVm7vqHKi0naCeV2ViWeoMV4L8spQ8Ka3nc1dRtQXmqoYb63NYU1ykUQJuzjfmvr3wUsRWGeiZRCn0iILd1kUz2WJ/Ja+D8bDww9iVCD6iT5xjgqx5mFoeEdKsy1y8YSFVWqiCaCpBiC52eSqg0gasGR5+MxpOpKWoGoMhXXLr8zSzQJQGb0LlizIohxca4xzoVWkrGsV+P1YSBM0KFlxLyAl71vpQoqjOLU3Kx9oBQo6AXS0lXhF7rddIlJtSK/Oh2I0tqj5VpZlhSFCQJ4kI9qj0XQpm4pjSQCSm1dLUpLNfbuhmsIXORQ8iVCYGMDt3QfWqEE3Y4d/O2IxMutqZbadPeTbs1tqNqADhXKK6eVSWDmC5fHpmAIX34ETGLTug3rxEPgC0FANFC6aTHGnpcvLrr/7KPE7q6ZPh6IPjgpszuvSQLlctJMVvUbxnuKNcYjqur6saBDS5QzLTQe20/Jlxgy29v9vP1TQVRK+kyGnzFVIdPn5enCjii/leECxm8YU5RxBMcjcmjNokjUJhB1ZpBxRonnokVI4m5jPxHeYDzGNGKjJJu6/qnxFztHdN1tz3YXGLW6h0mKpJXh3kh3W6kgku6iGicSJSPR/dR+8PrAacKFVhJjefw351G7a6YX07V17lycUhUUWE0itixxxqScnd2kNcAM2477aImdyiIKqyCvQKwK0R8NuKXuw2wffO+/Ji4pD1OM/NAiuT+saBONVcsIcI/pWG78U6q0kCs6nbyXVObn9+R4WrFrr5LIWIcELRFXMYpaSXALSRIFrMYguNGVtqBJMOcLUMC0rhoV5ZUCjlZERZ7LEEuUgKBWtLaFdseTnCt3bKmWuZzHJAitt2fvBYGVlp9al3HUNzQIiKWz4Pj8cExlIUBLMObH9SjTgSj1PQmi/BAYeR9oYVoQ5b85fxWlFVi/kfKL5V4hDl8IqZ/kmUhhs5a3ZY5465WGYX2thA6IQVmBKOOAIhzL3uAxInsJulf0w44DR6GyJD23NGSU7V+1z0D7DPwEZ6Ap1oTZP3yLd76ZIjxYD2gt6DpI5gtJJBLYWLNREJg92Gvr6wQ8pZVwuiSBEa6mFZ9CYE9ALF93/3QgypeKFirkitUpcdbiErGErQq9AG15BzkmLVF6B0w4FRWF5X/Cz5RiODRpMpjnYzw3KxClu863HN/K7L+026CDsEX3YdoVsv3TPgPtM/B/ZgbW1a7Hi5+Nw5rqtaFsBZ+176ALQcyWrwYtt9DJYWsUtjspCRRwmlgyY9AEKPd8weNIeDHB5Jfq+dbU1aKstEysXGb7CXRVNVUSxrDCM7RSC/LzpZNAJkvU/c0FUcZK2f1YGzfmiWXbKojS5bMDoDvdb7MhGLXVUf9nFk37hbTPQPsM+Gdg1tLZeOWL8W0CUc/VbcNk2sRViRtzNIglMU4JiSTVtoKHtskk5kIURGskRMB9GQ4gmNfXk++tzQCJYxLrLChME+ds3RIlCBOgpRuuyA5GWgdRxhlJFpZYYkERdh10EAZ137YNU9W+afsMtM/Af9MMNDY34vYJY//tICpJv0ayL1QM3Zqdoo5Vp63MGSLwybA5E2lVwaw0nU16Ma7KYyqTphkt8RblpTY2SLiBcVRm8dtqiZIBtLGmygimUzaUcebyJIjeN/4PKK9MlcDjjrUNtagwFQ97Df05+nTZ8r9pTbSPtX0G2megjTPwx1du/Y+AqJaP2y6mCaFUMSNOt5wgyb9Lgi6/uRZL/7KWLJWWGAsVbqiIqzMRmdAMe1GxNJpjXDS9dZvZEm1oaBAGAi1egjuTlKIH4ak4vXI5ikpZL17gk8IL8ir3HNIOom1cj+2bt8/Af90M/KdAlBPDzDqBSYWM2NaGXHJFHuuah1cYQShXBFx+tHU2C3BaEImw1Y3mbMgWyI1oV1iCqbV4+V/CJjPtjG+S0pTpQ0qVbdWuZP0ESEFL8kQnXIu8IuUZShWE+QRpQnvSEu3cbon+1z0V7QNun4E2zEAmEKWFyPJQEc0JZODbxCN2xmNjjcGWNgQ+uuDi1od8mIkn+KpuLUXeFRktBVK4p3U1ApK+JJYZKAGc7j/pTDxHMClmqXU8tRTHNDV5gMzvfBSnByZcK5YoCdjtINqG1ZbtpvWLcP7Bx+GNlXm4ZNybOHOrNrQpzPYc7dv9x2dg0ZIN+LiwHMd3S9OrQkbUgucnr8ZWB3THsP/4CDfthGEgKskUUpCogVpcgto6jS8GVbqyPaMLuApQdLtTnwt2Ny0tLQ3tGUaQpDUqHcYMcVXKv6WwIlf+JwLdwRioAVpx8UtYPFOPvPw8U7KrV8CkFOleFWUVKldoGgSS903QtVatZ4neNe4ylJaVSKM2V4U9aInukYUl+tkTF+OUZ6uxey+qlUTxwcIyTH7vAWivvv+9z6oZd+CaO+twyX2XYXBltlqe6ebpe5x50EmI99wSPxQOwBsPXP2/N6E/gStev6YKv/4mgdt6xfB2UQf8pmcmEI3jkZdXYPuje2HHn8DYsxlCEETpEvPDZAorlggkrJiiC225mvx9Uy1R7ttAIBPRb5NkMudbt3E9unbumrn80ggIhV1b6JgSdPPrhV/KTD75oxQgt0IotGprapntL5MiI6nIzGVrHOryUrBds//SCdTGRB+aeB1Ky1PfApsKon/rdhceYDfSaA1+feFduPaBK/HdHx/G910+xTXXTMJ2+9+Ccc+ejjLU4u+/2gkXTloD7Hgd5r1+Liqa5+GVCStw9M/3xOxnzsEJD/TF36+ux6gT75M5Ovfvs3HdQd0w9617ccCvrkdtp90xdcY4bJlfjYd//muMfHIchkTW4oa/v4MbzjoWWDkJ59/VjNtvOwLzJt6CI066A9XYAo/OeRv7LHsDW+53FuItCZz50lrcPCp5G9YueB2HH3Ai5iUG4InXJ+DQLUvw3Gm/QY9bn8SeXYBHHr4LZ5x1MXLWf4pjzv4Wj79wGF489WEc+vhVKF46A0cecivumnU/3tztRkR+FcVdf3gOw0dfi1ceOg+zX3oI03Y6G2dWfoLDdzgZV304B9En9sHou75Cly12wPhJb2AL0zLWvzDexl3X1uCiaw/Djfc+hGsuOBfANzi9y554BcCWO1+LiROPwQ27D8OTc7nnADw4602M2VxL6T7/+xU46MJH9ZD55bj+6ck4Z5++eP3aY3Hi/R8CQ8/E7A9uRjf8gLOOvwB/fORZdC3X8sgzT/oFrnzyOfTDOty272DcNhMYdNxDePv+Y7Bx1mS8tqYPztpnCKb+aRd8tvsEXLhXF9x/64048NKrsP6pZ1F/8i/B6X32zH6Yf/AruOYobXm7bMbrGL9xIM4aNQhY+ix+f3cebrxrDG4+YTvc+8ZSbP/LP2DyPediyj1nYvQNvEr2CO6JB16diN1b5uOryi1wyMCe+OjG7XFf1ZV46vYd8djY93HWBSdj/Sd/wW/n7I/nTu6LZZ8+jGnxA7B755X4LNoVhw0biE/v2As3zzsD5/W8Hb+4Z5keu8fe+Pyr5zHzmlNx2oOTcfQfnsTD5+/vuw3Tvl2B2q5d0HNjFd5eVYux06vZVAXPnbYlRhQnMH7KIvzuq1octltf3LFDqQHRHlj15irML63Hg9PrsNuQnnh4v85Iqj1kA2//mW2CIEoOpgirOO67KEq1tKCmpgadOmoJ548BUe7PYxG4aE0ycy/VZvFmdKwIfRiymoywMVnXnNakiCg1NSGSHxGrlmWnBFAmvGiFEjRp2dLd53bkw/LD7aQE2ILow2nKPv91IHoFZl1xEibvfivuObwvJt5/Edbs/DsMnfsUnq84CncePhjrpl6BP70/ErdesgWef2UZxhw8EFc9/iBaHinBZV9fC22Q+gl+t+8/cOXzR+K6i17FTY/dgvy1H2GPvZ7Bc7NuwvhDxmDUuLexdWQ1Ln/sDdxxwa+A5a/itJuacf/9x+Crlx/C2hHHIPHi/Wg87WIcvZmJtaz5ELtu8SJeqBoL6chS9xXOPfQGnPfKsxiAxThx9N248rVbMePXJ6HXvf/Avl2Be8behPMuuAo56z7CASfMwouvj8bTY8Zi9ItX4tMbf4OXnumM8z+/CA8cehF2uOJm/OaAwRh31x+QP+YK9HzvYXy06+GI3fMkfnb99djFKSOe9cKNmLLZGJyz9+CURbLowb3xZPeHcM2RA5MgWv8Jzjj4Y9z23BY4+5hv8eBduThp2iiMP3dHvH7HDag+/nwc21PL4z557HZ8PupSnDsQWPv5WExYeyAO2Owz3Da1M+4+71BUfXUffnNnBI/+9VBcu/fhqL7wVTwyuh8WPnc0jn2wO55/7x5Mu+I8zDv6Jly9U0dMe/ZifFx+Gkb3XIiXV/fHBQdujSl/GIyP9vwAV+zXFXdceyUOv/YmrHv0b6g76xQMfu0+nPlNLY7ptz9OP07tsqWf/xP/2LAlLth/CLD4bzj35jzc/fCJsPbI2DMux9aP3oycW6/B0l/chFP6At+9ORZzO47GiJY5mN5hMPaKfoszPpqGHWf2x+8e2BX33/ImLrj8LKz94D6c/O2hmHBmfyz9cCymthyGvbosx0dN3bBf2Sqc8/a7GPxBT1z69GlomvkyjnpvCN65YGvE1kzCbc/V48pzDsNfzz0PBVc+ghPpWcknij+PX4FfHtgHG5esxgXzCvDyQR3ROHch7q7qjD8MjePeb4GLd6zEk28sQdFuvbHxLVqiPbB04gLMGdIXlw8owEsfLUbBVr1wRMefXtFKEESbmthJt1GFRUQWUsVoCCoEOpvccQGLv2lJbEJClbZKyIp75OWzD5bfgo/H2C2DYu9xccGFK1pQkLJdVuhpNgoDUWba5Rw8P8WNKLBiRL2t68+xFxWSY0qRpajGWnMSKLL90qQdkJOdf+T18Nr5FBAd8nP0biWxRHc+1RIliF6C+nPuxbG9gEUfP4a75u6MnVc9hf6n/gEjN2OGbQGuvvwpXH/DLwREt1xxF9YecCXeGvOWgOjcO47EHpcuxKvLv8IR86/D6Pd3x4tXH4AINuK+Ud3Q/y8rMP/MzCD6+p9/h9LRVyH6zD0CovsuHY8uO50glmhJxfn41oLojL9g67ElmPb4L1GCBjx3+i6oOmcqim5pHUR3PzUH91b/AsMeew4jXz0TD5w+Dn965gJ0BzDrlUfxzsDjMXLGddjp5Lvx9LR1+OUOCnBvXb0D9r9pOoCuuOWdKfh9Coguxvnlp+D4xe9i1w6xJIjOegID/5SDr+7siF8TRD+6DPcdnINrX+dRB+GpHz7DiRlAdMfVD2DqwItwxsj+AH7Ajaeeg9PuvRcv/PFPmPvXfJy75mLcV3gryv84BGdecjbuvvhmXDL2evQDsHbBBPxpUi4uGhlvFURrTj0WHz74NC48sjPGfdrXAdGnMHLvk7CUAlgADjrzKfzz4RNx1RH9cPtriwHsgjcTUzOCaN2ku7HPqYfgictXZw2iOVPuxvATxuCZCxamgGj0tTNQeMRfvGf12ikJXLeH/nP57MW4rL4L/r5TKeYuWJt059evxPXfFuL3nTag7/iN3r4XjxmOjl9YEF2Eoj0G4OByYM78lXikqTPu3DrpvrYGDmuXfYdvGntjz4Ga/P3wrUlYUAX02GIb7D+8t7f72vkzMGHmCgpPYo+DR6Hrqhl4eTr/rZ++O+6HUX3Tn/ePr97q6RRwe1qidGlFA7e5WbPgLapT6rYQtvX0BFxak0z6UFSkoLBQAMfGFWnF0aILtmdP53oH56UtFm/YnJLoT2vTJpJE4cmQ9pnkEo5qabmIzAjftLlZVdkKi7zrZTWUXKe1RAmixaVU4E74RY6dEVDBaNRWo9F3s6EZ73V6ED0ULw57DE/8sg8m3n8x1ux8id8S/fhK/Om93cUSHXv5Vfi6+7V46DLgym3GOZboD7jml6fjzFuvxG1XjsfNxhLdc89n8OzXrVmi++Oxy8/DUVc+ji8fuFFAdNEtf8DIW+/EtssmY59tJzmW6Eycc+gfcT4t0ZzFOPGoP+OK127BzFYs0ccPuhzfjNoTd15+FB7b/3aMfPMqzD/5UCw45e+4eu8e+NsNF6LjqX8yluhJyH/mOvQ94R4c2vAU+py3DjPfuxCzH7kIMwedjcPLvsEnsV1x7G6by3yvmPoizvt+GF46cQgSLRZEf4uZfz0Pj3X9E+7Z4X0cJyB6Fib88Spsd9bt+OHJ21u3RLt8hts+6Yy7z6Ulej9+c2euWKJ/ufIpjNm/Gtc/24zIMVdgu1nPYN9Lz8W0y8/D/DE34aodaYlego/Lf52VJfpB7kvYcvjfsGfXKQEQDbFEx0zH6Z8fhCcuPwC3nHgedvz72LQg+uJ7d6O537247NgluO23y7MC0afH3YbqPnfhD79ahZtPmJPeEj3vaP9ab27G1ZNWYMxBfTC8AKEgeuVwqCW6k3VBbUyUlugcfD5gIG4aUoCXP1qM/KG90Hfa01jQ5wSMHprZIq35YS5mrYoh3rkv9uhXCkQ3YmOsHB1KIpg1/Rt0234o4kuXINahN0pamtCZ8feqJXjz2wRG7drXs+wXzZ+Lws0HYvPS9OdzQZSxQ7rudH21SiimFqY0Y0x4VignyoIoAYoydwRaAhRjnQQdESaBlmPSPXaFRmT/MGQJ+dL9ihaluNw52q+KViOz9WFdi+3hOS67D61dEUgysoOWqE+SvpSyFjNXROqUqkIRSBkL9mQKLYjeNe5SlAiItngCxzyhtURZucQL3nubY9Cnc6qb6V779GevxrPdbsTt+9DzqcX5Vz2Ay26/EDOuuATvYyMef7S1mOgcHHXGw/jn3+4CMBvX/mwCxjgx0QNvfRtPnzY8NCZ634GDcN0XqXdi+18/gF/HHsDEYWPx5KnDMXnsbWg68Rz0ff9u7HfWn9Fjv+NwTnMlDn7pZlivLTwmOhLnvvpDygkq9rkDM184DPcfuSeG3vAujhxejIeOvg+7vHwltgPwx9FdMHYKMPracXjovD0w8wUTE+0/D+f0PAC7vvwKll65L+76Cjjwdw/hF4eMwOazHsLjjafg/tO2AbAIx2+1NSav1k4A8ok3ofmYm7Fryyq88diNwKo3cPqpc/GLQybjsaI/4tnTR+Cd+29H9egz8SfmvyYAACAASURBVHMTE/3i6fvw5chzcXo/YP2Mh/Hm+n1wXJqY6MM3vIBfXXUxrr70ZNxy2+N4/sFHscd5Z6WJib6EQw8/27MmvQmKN2Pd0Ovw+lnLcfacQ7Hw5lFYv+Q1TPiiN36VMSa6M07Zbge8sRQ45YTrcfjY3yDnnj9h2VFX4fjewLz3HsaCDodhm5YpOPixOsy6/3QAH2HspStwzu074qQRO2Jy8DYVdcHtL0zCoZ2/xqF3L8S0h84H8CnuOGsezn34RERnv4aTPhyEV84aIhn1VyUmOgHASLy29lXsBqBqYx2u+TaKe3ZTgFywaB2mFFbi1M3zgA2rcdu8Qly2c4WJidawFyieOrc/vnltFbY9vDsWTVyEqZEEXpuXjImOv/EkfLDTY7j7wNYt0vr1qzCjpgy791VLlOpqsXgCn8z8DnvtuDVmT/8cTb13xvabtSDaHMfq+TMxL38L7D1IvR201GDm16uxzbCBiISrLMpmLoiSH0mxEGakCTiqsUnrtE6AiL3Y7ccD0boasVy1IWOjqCvRmiMQ03rjsWxtvPswtRVESU9i4ofHIsBbeTxakxRiTvchiPLloMBvKqNEnalOmAc2JiuWZm6ul3Divz2uqWl+6Fmi9792lTSqo4wam2t5Zq5puUChX+qF7jPsuFbd+fCBRzHecefTXl37D2lmYBHG/uFl/Pa6S5Bvleu+fRHd/9oZK+Vt9RP9LHwTeb+ajTUfXohNTw38RK+tzcNqwbiJSXe+zbuTdhMA0er1a7GquhF1NVH0GTYAHpzFGrD4h3UiJl6XqMA2g7qC0ceNcz/F4rLhGN4jTAouOSKCqNUYJQ2ovKxCLEiKZRO4iA+MVTLu6fIvLYhK5ZFpfUOLzpLlbd05j0GwSpGZC5uUNJZosGKJuxLUCYR0xa38ZtghCaK0Jumi88WgfbESqKqukiy9lbgkQFu2ko3vBrVSk90+X7kMXTp3FqUmKmi7LTqkdCqq8YufZRETDV8czXj3zlvQeMI1OJjBwfZP+wz8z81AC958fxkKd+yNPcNEhLKYDxdEW2Jx5MgDDyybOwtLK4Zhuw4NSOQVoyDCsFwO0FKHaR9/i6E774iSlmq88/la/GzkAGSGUOBGExMlfhFoVq9bI+4xrUsBHCZVjBp9GIjSKmR2mzFRVTvS8k4mjujG0xKlJVhRWi4lmp4l20YQJYhLsstYlKx8IiimqEMFjmvdeSteYg4gwMqyUMpuc8y8fm07pOr7BP9gZVMyOz/RkO1jUZSYNq48sLX4aaGyJvWAESegT5fM7nwWa6F9k/YZaJ+BTZgBF0RjK+bhvUU1IATlFVdi+Nb9sWj6J2jotRMK136DDfVx9iRHl/5bYqseFVi/ZAGWlXTHiM1aR3AXRDlMxkTpjtMSdQGPrq2bYbdtURgTJbgRpLivNGOMs62KqimxBl3FwqOSg7Fg1hZ3nroeVbXVHg1JxEbYbaO4NKMVyvGnA1Huz95vvA6rXmf7MQkVKtrkS6QJRiYTS9cBeXGvfbGdKDc7z4qFkVsegX5dt96E29++S/sMtM/Af8MMECxu/udtaQVIaKFpdWVqUJUgyK4EBMj6RsZC8xFjixOwMWCJcD/ZiYKutu3US8FkS3LPNutuFaA4n2wOyGPSUtaWQX7mrT0mQVxCDGATO6VouZao2p1a3qlN74rEcnbjtxy/GxPlMT0QvefV36NTp44pMYogxWlE330wpOd/S93Ff8OSbR9j+wz8tGagqr4G9735wCarOAkImcZ1dH1V0D0qAMp4IpNhtGjZ0I4ApV05Y6goT7YvaW1GbJiB53Lr7d12PcEQAcdkAdC2E3EB0YIorWiWmdq2Ps1RpTcRcF0QJYBKqyBriT76xvUoDWmZHATRisLNsd/wY1EQ6HTZ2kW3/94+A+0z8NOfAVqhU779GB/O+2CTQTTsKkUtqaFOXG23IR1BiHFNmxFviyUaOpvp6FCMyTq81KCgM49FENUOvFrm6cYtGkROjw0b62WsGhJgM8poEkT/0gqIat9ymro56FI6AKOGHS4NxNo/7TPQPgP/d2Zg/sqFePXz8WiMa0M+z5oz/wj7zr163+/u/kaqTjpyRvLEUrVJp3T7C1DRBW9qTEkUpQXbkB9YHMCmmol4Ah07dJQsPGOiBPCgO0+LmGDq45gmVDyaVqsLogK8DG1YS7Q1ELUlsyJNVdeE7h0HoF/XwSgpLJUBRaRzohsp8cdLuD9PSMK+zXaplFZyCtlDnlQIVWHxf4L/tr2/g9/T7OZHTfFEqmhBAoi1sBaWvzOIHAntxpnpsaAQq+od5Pj3zcC7Cx6PQfEWlpnl5MpNi0TScwQpT8hzsqcVWzFzzGEdOoOnd9dTi1ReRLzaZ55fGBjODeD8c+JlO3lhxn3Xx3uXF2G7BkbDzNns/s7J2BGV99Zu77/21FWerfWR8rCZHXnPSfp2s7zprCHXusiUxAj+ZknjlrUimdtEQsNfTivksDFa6TjOGMdo3UQ3VmfLKFPWiTMQ/klXWKk7Ov/2ZyZ92Q9eEyOpJHp+T9DgeNktVEsbkyumOd6MJWuXYfbSb5ET4Tqwzq2OiOudYCYVSkaTs7WW2EFA5b4k2ROMmATKy81LSdLYfbitJdFz7MyYE9js/GcDopYCxTVOsOR6ZqGAlGqadWvvIX9ne3LOEdeS1TRleSgTavkFykyQ0tdAp9A2g6i0CyksQaIlF/FYLqiORVoUO4HyoVFeVYGIO/OTDAeYv4jcOdyHPdybUF6ihFg+5E2kURVrl0BvP7OqggAhYAxerP88XFZsbxDJoSgr2zsnWzkn36oJRONNck4uaFJB2P7YHa+7mINNC8UVYAtnaTfsjCxNd8NQbBVib5W01ZVKi5CWw3b1sm86rX5eC/m6fKC1lXLmF4230ISa0YAC3z781T8yzT6yKWG+3EuCPIGbAC4L0VDfCOQC+gIeSUDVjGadcI3LSzrKsXh9bswqbPFnehiDQOy2TLa6kfUNdVIkwmOzBbQFEf47eL5kr3R/+2IPkKzFFegRX9fItsDMauucSbWLSK1FpBNurKUFJUVlyfMZekyyl3xCKDPV9dXyfBQXlMi2VF3n3JKMbre1B5Hx+8aRkOeGa0EoN06FEM/P7pdMmHBt2N+9Y5kGcLWNddLimhlzgqFIvNmryiWfk/OokxC0OhlHJAhZd7atIKov5hZJBPG5Y7uhYFWRPWc0qutcWofQcjWKS4ybBsfmewqcQRPwaPW6rUDEcgw8pzaGSzYB51BwgPPbkhDwJnhKJ1G+PMx9tdvIf60l+tgb2dXOE0St3iiXE/uXS49t8+DxTUkVacZM+XsQRMX4Mf3R+ZCJCoqxHKWPt47Ov6+Dbu5jzwdW+qYHwIRAQ13UlngzKso6pe37TjBobm5CgpYercHcPAMU/j7sYdjonlMt7Ca5WnsP9XctdwvtO29cAQGk3EwyapxjApsWQMibMhFHfl4q0y8MrDmehsZqFBYkwSUFfZ0vOHcx9q0vVLmz5IuHsaIGXUS0imkNmxiPkJDFRYqjuJAKPLqfgjLvUbLtTFtAVFvTVKG0mGK5OkdBEOULpiCflTG06IHGaL28ELV1g47eBdNwEE2Chvu73ZfgV9dAFaNyD9TIm+aLjw8bY338cC1657MPmwFBC3i8f43RJrmXPBfvPdeIDzAD+7jHjMaY+TatL5z5YI03gZ0CxgQOdrhMiPtnwNABYyZ5CIa0sGi90rJlRZJrBXr33fzhAqZrQfOcPjAV5yZHXhRu9t6971pDT+81dd27Y6hmp87ySsGDeungWehfk2EL2TmRF4PNtODNb/YelhAonQeec0QA5dqmYShGg2PF+gRICKKl5alal65FyAvn24gTbj91DeznXK7EXvOxf4aCqA9YdYcUqzPMErXeozMhrMYQsDbbE8AbowxeV8p3NN+lG18aN9sdJ/drlNJW3qiIz+oI293zYllv28QSN1WDct1sKVJoqkFhfnFGdz04b8F7zhdVU7RegItgKm/XoPuf1r8Baus3oKyk9XqhWCyKeCIu47UPrjsWSQjUrkV5mhcTATjfSTjy4WpubkSeuUfp1nK2wBoEUenBE21AUUESvMSCTrTIOFzLLvlwGmANWHje7xZ0HQDmQ8T7Sgvdzov0PC82LX0t6IUc0wfkAevWtSRdEA2CvwssBHQCJcsc7T76kNM7UVk3WplcI77jO9djr4H70L3mpyUBlJSUgB19eYzg/Q+CqOhqNsckVumFNczc8UXB+ako0+fQvW+t4VnyJZYQ4RKuR1reBHo3k57NWuIYpLQ0ZIEl77eKOotVnB9uzPD6KMASqq7vxkTDQJSTERcB0kKwdbLEIXNykZMbwep161FTXw9aprxhjG/YWJgXLnOu1AUi7+8QYFRQVQBUa8cisx9w9cYwrmhcSzCGEpO3emCXtPctCK5iUbXE5SHkzBOwgqa/e2xuJ5Zkjsb/1IImB80f36RbzJvWmsWZDuztoua5OcdKbg5AewYQJQgXpAsXmAvSOK+6xPxwrMFD8lrlCtMNNGSmxTMJxL6Dm4UOPc31eFZQC2Nb+i83Tqaledbb4VgZH0/Ggu25wyyrJLioTibngGue95ahDDcO2RTly0FjdByHG0KwqOFegvwdiJ3a7+x51ZpPUnZcYPfGbUIJEobKjUjc0HpR7jZh12nP484/54HXKGssJ4KyskpUVnaW59w3fgeERQWeMnWRPDRSUi6hvYsscOuzyQolbU9MAAxz/cMeTHc7G+flS4Fj9FUXpXmq3TFnA6KWoM/7zQIAze34P8zqE2TTYoF15/8asESbY1Ex91nqqRZokywsXtCq9RvRFI3KmWiZMg4ji45vv0SLr4IhaMX5wDTwI51hIa/msNVpVAbugUUawCW484YruBRIcNgFuuCE+E4ZYmLyePJgStkXLZpwBgJ39RItiYTEKsVaoclv/s2HjADLD8cnLyDHRU4ZWxqLOc168b7mseMxfYEIYAQ+BDJJgoUkHDIdOxzHMqC1zVZqTEZeapwL98UW+uDIlxb6zBbOafin3GfxKnKEzE1L3GteFrCyXLBgXItridu6L7d0IEp3WQEqT/bjmubaV6Wf5MuR6149IAUbiY+6wOPEzrzxpAFRgiBdbK4Nrn96ehLySp0KnSla+EzM5Cm/UsIBgfmy8xwEr+DdE2udYZdmhqMgBlPHDt1QWloeGgaxdfM8Ny1Rktc5BrrdDFOwtLNDRUeNKYrnohVFKS/9NIpNrcVZk9elIE2greTxrcXrLDBm1JkEysQd9a/HTVnxTkw0CKLSCpQtAKKNAia6kHJR1xDFirVr5Q5Laa5YMHpyXXxcrEmzuC0gymAyS65k8eYme1Hz+FzMYVl7Aah4s8QKi5gcck4Y6oa7sxYKonzwNcPPMQQFEuzucXnAnGyh7KNvsXhCAVPGbWN5fEHE2A87fUfBNhh4ch6+uCT5Y+KTdPWCjb7seGNxM17T5lVgLgOgu0CUzUKz29Az4HF5rwju2usms8QbgYMLSj0AtR4judrThvdTMtK5ZCa0SCdHgiGPzVVn2RVixZG5kKNAy99s7I2AKF5DC91c45KnAR07Bg0LmAy8eF+5kmhQqNcsrgKFXnnExL69w7YBRG2MlEYLz6P9fDRp51p3LjBKxp+N2cCk5I8HUYltmiRhSWk5unbpFQqiBEmrAcoxirJTJE/7x0ciaGpulnJPuw75OylGPt5lmpeDfUH411uqN85z8Vsm46R2vrDIe05dGLQiKKVFmgBm2CNjeWmY359Ons8ZpJdYCoKo3YY4U1NfLW4uJ2vVug2oqmUGS0unrMVmqUsEIKsCFQZ6mSxRJhKY2eU2fDgsoZ83l0BJKy80eSIJjHoBUbe16qaAaFbGoKFquVaqPLB0HUGrWB9AyaI6I2byKUJrOfQqfPHs4DoK/bf01xaASppi6QCLc0hrWV4MORFjuWeWXsvmvUzwUiCnF0IgVI+AHwkjMAHWyqSmWkfUeqRFaMGXa416jkoJS7qfCrg5DKdwewO0tMyoHESlcqH0MEZINXKxupiBjog1K8wNA7geQNkHnEwDJtL4EjDjsJldm+RSV19fFLwGOZ54QsLn87vD5q0U5uKzeocgxh0oM2cTetJ+g56dE6JygYbnJ/Byn3SWKEMNrhsaZommLK4coMfmA1NAVOrNjZ6mvsTVgmXCpcGIMPP4wdglkzZu88vgXLvnz8YS3Vi10avLJ9+U1UX2mQpeH+eovq4excXFQoynyx72YtIxZLPidUt6Iuo1OD2WHk+TWGL2moCgrnUCS1auQrWAKK1QxmP0GVFXVZ8WvvHljS5AwgdVF7v7CcZIpZOgWH/GkpD6XC5OXQQSV6Rr6LhU7jHtAk/3vNISk3hlG2Km7ovEHbteG4HeWJ7G4lK+p4KJzVxzPzsmAVphASR5flmhZZqNbAyX4E0rVx/uHM9qD9uNLyqNG9Iys+EK13nMPKKwZabZebX0VNSbdcnktaa35H0PjuE/aihIM9Xq6ejMKTeSceck/9TjAxveo7ywxR0mO0TDStLuNqKAauu0uR+z2xoeyFPQC3Gzue7V03AZCsmqFln3xp1XYFN2AuODTLKKB6JY6n0899wJP2g4TOeJ23rWuGE+0IqzXph7oOSxjEtofrRzp88nVeg1JNEqzcx3QxLo0XML37zwuG57Yo6VSSmOnZYwDRy3vbB7OCah8guYsPU/ndkAZhi08eXCsbD6iRl8WqQ8tuWvBlewhHTitNrZJ17DINwn5RMyoHBY1T25Hn3Z+XQg2tBUL6pO9vqXrFhpLFEzhDSxSl1YdDn0Jrbm4tNqYHJKQMeZbO5vgY8L202QtEY98kDQEP2Dx87K6gyJ5rguq33IBTxI3A8JTNvzqKVmKU3BBRVSGJAWPE0SyIZRxApUV1ZiryH9wFOeZL5NY43yNTPZ2c5FpkWlSSS1jFsLFaQsdHMtEr+0vWsIRgRB8gVFTo0vZ0U8C6KS6MolZ5k9xzUhSeqRWIliqWsRiH35cr/UJJDfBtHwVVSSST7LMU0IwM2m63qIixXMMftA2LloG4ukBZpUCdINhIccjwlNyLbg8JHxw2KrISDK4VrlpBROcOAG+O5rIoGePbfwc1SlRUiNZLvt87mhaqMAqJRy2vOHLBC60eynFKT60ZJ1M/thgGm/k2cnHkeThPoiElpRAr2G3qTraLFybzN9eBzVDNU+9L5kUZrsV2vH9Nz5MBDlCRkTJXUiGxC1sVE7MM8CS8TFQrAk4bA4qRUiCAKdADEXVF6BuPpuzX5bQDRsYrMFjuB21sr2uc68AU5Syz1f0hJVyz1oidLK5mLny6a1+CFfKnwwNTOr1V/W3WQYgbFEN6SRct0uEAi7wPL10i8VhmqspZ+pskpfeP+aUmBfljZOa4xgShV3XUcm/678UCGSK8Aqe0SrwOQhlQoeTejxOtwXjHfFAVAisGk1XZL3q0ZBcjbd2bIus+87Y5lrdVCSGmWPYK1OifGanuguGNN6ZlM0a87yfqcbrw/oHSRK9wIIA6tsQJTxUAK7NYhcdkQmEKWrLxVBgQe2rl5bFhPMrPERtgqVp1snPZB4HwnmHEdJYbEkl7g2GUIQa74VEOXPIkRi1Ot9mzs32BLwpSlfBnqVzxL9G8n2AZ6oPDxM/UtVjZ4uaIm6fEmCnMR1Cork4aSJnSwPTIhlQGszaK3x0EqPUjc3ONmyn7hzUR8PMWsQFdsoOb1BkA/Ou5YRKuCJNRFipwU5kXKMNKhsv6YlrZzJ5MbidnoWXLLkMmwtKP2KNKNccVltxloYBQ6PMfOr2P+rJJwyWa7m3kiZqFTohHPpbAmrXJxUhaRSRbJY394mPsAyL1Jb7mrny3vwAk9OGKhwH94fd/xpQZTx99xw4PNA0PzB5IWECBhGYSxW1r2COD9qEdM61rCWC6L8m9lty7t2QVTCA6YM2oaONgVEbZJUz+2cP3Az1Gq1JZG56NtncIolKuIctnIn3UslpARWYqJst+x8mBDiWrF9360KfRgIslrJe2ZNHyXOuxVIdqXvsgFR3hNybakolc4S5bxxG/5O1z+sXxPngy8WzxIliAbJ9lLiybI9cUt0BhavWOnFRH3AYWgSctL8ApBHxyomz42X/Qmk1s3xQ5PSgqIGsJM3m39JFlrAQ4P33scBrXD8Uu6oV2EjatwaCxTCepqsMRMibtKBJaTBD60+zQQ7v2UAUX0oNDmmH93Y0qRoSfETtER7Dj4T+/XvJr81NS/HZ9P+inkbNL5LDQDNTjOMkGXb3ZRVpnoGGjNMPYYyJfT46hUoYNsXnmTJTaya956gzIfeZS60BTyDIBPcV4evajvqvfjjlvpr8iNcZ2m/q+5kCsCaHdzvhT7kEOvDxmS35/FtrFYEh5ubJMHplU6a0IMdQ/BYtEQ1ecSQjP5qj814qBgihj7l/RbYLnjNtNyYAFKDRDUk1O3VTH4YmIrXaVgxfGb699sq1PJmLJJWnJwzBLGC1jpjkAxt0Ju1H8nYR6MoLlJ9UeJFJhD1KFiOUDLPE2zTEZyHTOtO4qqN9b7whL0g3o/6elVr4ppm33uW53KcBFP+zpcA7zct4IwgWltfLVk1t+onLYg6IxbLUkjoLOkMBE0FTJTbFsQcG5y3SQCb3RcepMSIGLsLR87UYzGxoNZtCsAIwVgDzWFWWHOMwq25yhNlBVMaEzNFYCMDiNomX8k3n8bvOAbNbKtFGnSH+4+4GjtH3sYb385B38HHYN8+dXjkH39DjYBmKXr32wZldGMRx9KVs9GICvTrPtD0YarCwkXfoaVkc/Tt3Ad5EaBu4zws3rAeHToNRo8KbV7W0tKEhctnIJbTDb0roliwZg0KKgZj8/wNWLZhLcoqt0Cvjl0Qb67BomXfoJGWZmFvDOjaDXmJKixZOR+N+g5AYVFP9OpSidUrvkFNHOjQaSh6VMSxYNFcNBf2wYBum+s+K75Dc24P9KqIYeHa1SgoH4SexbVYvLoRvXt0wZLl85Fb2BH9ug9CQbwBP6z8CtWawPY+6hKHkO4N91Hj1GQjOMkhd38P0fzHbQuIKpio283/D1qiFlR4/zXppy8qFzAtYV48DOOSCqgZ7qhrBcn1ZwBRm+yw8Vif9ZrQTp3KmTVltGYOBKikMktFafr3HRoKopKVluooPyMg7EXD7eg6l5VpNZ/9WEUkzoGwEiQun2r5u/s0NWmzOwnTxFmp1ohSUzHmbpeNJWqnkPeKAiOcc9vtU+6FCQ/YZ9Uek2NVHnsOCohfJv/hgegTk1MtUZbU0f22F8j5JYgqxUk/meKKKbFP8wWtG1qp6YjxCqZUUzF8TWM1Bt38sHOL5SqA1OzFzjJVAilJ37FuPdcxV5JiTGSFKiaJ16qUD62h9q0T3z8s/SYI5kEKUFiIoP+Ia7A9JmHcl9PQY9AJOLbHYtz+zjtiDba09Maxx1+BlV88geU11Vi9/nsUdToIo3pFMWsDsN/2W+HVcfdgVeUOGN41gvXVJdhtxLaY/MZ96Ln9uRgen4EPVq5BxWaHYHBiEt5dtQUOGbAaT37yMToNPg8HdPoGL38yG4ce+Bss+epFFHbfC9tWzMWT73+HfY+8AFXfjENV5/2w+eqn8Mb3C+WaN+81BsfusQ9mf3oz3vp+KQ468H4M6zQbf3n6Jewy+nLUf/0CVnQ4EIOqn8NHawbgiCF1ePLjKei4xVk4rPsiPP/hSow+cFeMe/NR7DTy9+i64hUsqtgPu/RYg2deew7Jbu5+ME3ioQJa2gerlaoh7sf1aWlaDmb5421pifPOSJwnmn8SgGwSyWUE8DdNOjIRqwwHTYb5Q19BS9UFY/5N60q9Aj9Auteg2xlAN96LuvK6r6WPDey/dWhSjdvaBm+udeldtQV4Eu1tIsooXaWAqE2ixZrT8jd5LlqBHJtUPpmW7molpnqIoSAaZjE7C0TZKrpRsCLP5nnSP90O2T4URJs0FiH8S8edTweiltqk9B4jNqdpSJ9Gn5YYqtyUTVj4l31qFDIZe1V3PMjp0jBjDiImQ80QhNJk/Nn+4GTY+JqPnmVq7jmt4k6F3Cw3FuySyr23l8nEsyiZvMSUrL1wTf3ke5bYMtbpviwIogd2r8GSDRtRULYZGpdMxHtzv0a9ZJn746hjLsTXb1+DeRtUBKP7oLOwS+6bmLQ8DyftdyAmjLsXG8qGYstunQUYBm+5K6aPvwUF25+LXUqXYvqqKnTqvA2qFr+I76M74efbdcGXixehZLM90TM2BS8v7Y0T+1fhyY9eQUvpCPz2kDF47aPXcfRuB2D6N+8iVjAUfSOf4pkvPvdA9IBBvVHXPA+vzmzCz3+2C/p1WI2/TPgCvz74aHzx1WQ05g3GgOKvMWFeOY7ZuTe+XDQfJV1Gol/OZwKiY448AvPnzMa2fTfHo6/fD5Rvj3MP/hXGT7wIC5Pvb+9WBt3K4DPj+3cWIMrCEp8GgDlTuuMwZk+ama43DRko3UsfSuG4MoxEqhW51Q5JPwm5+lc6S5Mgp43T9ALcsdgHvzkeF5dT5PDShS4MYNOSsxWBFuAlrhuJCMiKJeoDGuelZYA0JsULFFBRa5/PMsN1tkyTIBuMW1s1eCaa7MuDoT8LyO45rSiIqCg1agM5zp2CafhnU0A0E0DqiyqzfRtqiXInUpuYBaUSkkpr6akyWaKuLJrNYNu4o9bCayDZVqFYsFDRDxdGw0HUKyMkQIZojvL8MeH3JV04xlJpaarOor65XDecNB+69F5lkcny2vgeyeJBC9jgtW/uOc9CshcXXXVGU/h9zh5CkzL0nORb3GSTne6HBNHtEhPx8vSPkagYgQsPOQb/GHc1fogxttonBUS32vkqdFz0OKY1lCmIvvE6DjvgPHw27QbMXlmFfUZdiMVv3ykgOqzpU7yzfBXKyvbAyJ5LMH5+JQ4ZmIM3585EZffRkCrZ3gAAIABJREFUGFExQ0D05C3q8fiUF9FSsRMuOvBAPDflfYzZbRe8MGks1jYrX5iuGz+0RA/oPg/zE3sir2ggcqonY8ete+HRCV/gtIP2x9Ov3IQ1MZbGxlDR8WAcMaQYk+dMR2W3I7Bz5zlqiR60Hz6aNhUjt9sez715P9BhV1xywHF4+d8MohLrimoZs2VAeMAWfG0HxEa4HsWaNPMgL94cCKjwGWBckNlsrYLS+KQr5GMf0zAQFYqQw9wIgpuNGdrWvpIxNoaMpZsJwJkwmtSLG4vVgq0yEiIq8Wfd+QwgaueF29M9l3PmqlwigTwds8H2LnIpW26vd/faOHfM7JPaxHvDyiOS5d17EgTA/68g+uTk65FfpDdb64Q18UK5OtKLiP6EuUWOO5/qwfpdKTcXKHw4qStXZSW92HSVSKkgSoDSN6VbUqrnUzpL3CQ0IoZHyH/bN7eqTUps19TEc2wS05AkiD/jTDfbgn9QTMTetLaWaAZvtid4HDgQwxBK1NbZI4ge0G0Dvl+7Dh0r+iOn+k2M+2wqohKCcEG0Cb22OBx79++OiVP+ipqCvgqi41/ETnueh8K6b7Cirh49e22BGZMURHevbML3NbXI/3/tnQmsHdd537+37wsfKa4iKYqkRFEkta+ULDuyrEiWbDm24KZJ2yAJgqBIWxRogCJN29RAixYF2qJAYQRIgiSOnXiP7cjRbm0URYoSF1GkRFEiKVIUKS5vve/etxe/7ztn5szcudujaMvSHcDm09yZM2fOnPM/3/r/OpfK9PuPyCuDV8j9l5+Rb+zYLgNX/IHco+r8Trnh+l+XpU15ka4BmT7zqDz2+mnZePM/lStbp2RksiBnTz4tu06cDED0kPxsaLN8ZXO/fP+lV+Xhu7bIn3/zr2TJzb8pWzpFBgs5GTr9ghwcvkoe2jAif/3SizKw/veL1Pm1m35Hbusdl/PNy2Vy6Al5avce0YQ/BSvbrLKSF2qVRC190qwAPm1UHaOOfSoBcNGOl7LPupUdP9vIROirZk258Cv+tegPS8wImovBIVCJsWES04iQEanz/OGcpDimOFTadQKApqfqc+xfH0Ll7fK6anxCgOuAxqZin9TzTbJq5RUJsMoK78oCrFJhYP685tJ39ehzonHFdlrISXdHt9H36VjaO8IVy3qwFF4rdveRBtGOLtK3xqUjIBsGROFsHOhdpAMPiPqMpTQwEOKErTNpyDevO+dhz5Y5C5ni8CFL6UyGNIQi6XB4YPPgzELy6abem+7WQpFdzEJ5vDe9OIPKv0sUqgOBxuyUprBmHRcOouTXW1ZL4lBjO6FQrepoIlUULlDe1ZsNVNUsZ4zO7HGFk2U0lkg9dYHq6aDp8spOefIVVZWyBrNEo5y2kLcWHQMDpDh7LGuBlVLD/bUE6nONZ4w3p44RyujG74Yuqx0DH2yd5vT01zBnNVtIiUyIc4XGsEVQgZUxKGg33WcPOGpDJZojwBWuNZuk2Qj9nPZmsVCStaSBKZPefMdKZA35euvGDzAnq1deWVadL+qzH6NS382dJ8sJQpK0pGpmAHM4w77E3wP9A0pTNzk5pWmbYf79z0Od5zuRbeX5QLxTML2SInUeSZQQJwsdMTIC3eGcd5M84o62TjkWpH0WL0szTLOLeEovZypSVV4DoVUSNFUW8uYY9OLWQhBVFd1lLenidczUGvfnvK+huo0UqU6rIA3VzxufwVIuHMhKcThX85yUDB6/cBDNVudVEsX8oBlIOLfIaEmmqJlqhmSOBBIvsvlgZ3RPGSScmpkMypMYN0I45pVA1DK8sm3LJaWKMiBq3z7WICyVL3YO1iqJMtUtjM6kOp2T5OG7c1nhTgnHkE/5RJVnT9C65ZaBZvPQ7IWq8rqQpbRdM+yzJQ9Yf3Suauyt9QtBRDWy4Dw/aS13SgUH13Ke53JPKGSE8yQC7MlJs+vqmjdJNN0nf1/WphKdqwCiBMqT4RQFxjMu4jg98fg7T7169btcpQAX/QCwGvmISDfSbMaR+fiMk5Xn7KwMDg8asz4EL7OxFFwRRIsucCew4+QKo3JmcEzGxu1F0ofuYS6Eycg34iMEnei8+yNpDdUpHN2oMYxqJDeeRc3sUfXI8qyTEwKp15j21SYZpZHGV6kUkyJ0CNvwT2aQy0YeXKAkmORCNYNbFK/pYz4dWPqwJxaWN2sAnl5CrypG1JFvqC25BsmPsdGNSVMpjWyDVw+fmTUhvQNEs7HUHu6/R/HzK038rN/N0QJhb4vLh441hvmAKO+ZBRoa6aEmLiTf4KOnbKKqSms5C98PJ4a4RouAp1zqppKfWByiUe3Fqa5RzG60LllzBqL6W3OTkuCE7+Njo9NmK70meGmTYu3EpaR9BgujkjpfLYjSTzRPohQU5F2Nd4LxPbAilSLdE0cKniANqqTc3KrqvLerZs379LdXochpKrVs/GgBlE5GGgZMcYR5U0JJEP3GExWY7V3++TvvvSdDo6PBTht/CO/JDj3RaawpBaxJ6LSr7P9tBzenlU10FmZRzKjPuECKbHCMOhnZT6FUlImDGSdL4SUTgHjYlKvU1W1CgrDhLnU/ppI2V9spc1NyG5InNgmp3Li+VIC+byucUJ5T1DyN5QvjRfe7gHYDK2M8t0QEPLIxG1Vy4lpmWkiHR3tK8uyiMrg+lIxqBVGT6mB0givAQnNCRq1KIFoKMIvOe6DS7+yjQiwKxA2jflzvIEySlVgvKgJRGsTcTRZuZCTZKpwoG5ONW9imBtYT1dHgAv01qD3eqPy1SgPnNJrE+GRkGPH7yiIQde8DqFEfDRNI1JDV/DEC5lLs8DaYHhQJUs/cfB29HmFNqM8aM05cayD4oO6j2lcCUZ9RhISOtoJZI4pHzZx01kdAGxDl34ULFmrmkr8/5A7w6yRS56sBUW46ejKME7WeZEo27gnVgKhf2HGMVgiiyYY0JMkRDMdSo7EmYfc0gmbCS2bVFJHO9bbJ6TJdspCrChC1OFTrh0koyYbUfumYh4zrM/vw1G5ZpCXeeeIjHvhvXzDOxts2F963VL56OE/iapAW4G/mlPK1nYz9xmpH8a7mgTWTShaImpnBYizDOeHjdjmnErRWXbQU3pL5zlng4mBJq1ZCfzdrNkeLvCiuopm1mfiVWwncEgCYAholQbGZn/iwyTYrg6jac5Uy1UAvut/9EUl3zg6cmc/v6rkTrkTYEuPAhpLORfdxoEU0cFWCqHc8abVLX+AueGHGJD+RjwLxQ8IhA894qHzZ4Swcg+iZOe9p63hezIlgc5DfKNWRRZgetumlc8YW6VUzjNraHdNaiUXpKgfQRzYKAvwxIVA6BSDt6+1LJvwwCzyz/d9UkERtx3Xe+dEgWK8K0ElPN40ndWWAadQ4Lo2dHqDQAPfUBPWalC2+ZIVPT7xBQTcWJlksymjkMoDSIO+D2ucriVYyCUSLV9Vvn52VDaUh8Ur4WS2bgxIUrZmF7vzERDIMQ2USbQQoolyintga84gSOs9ovnfWYaaDaRWl/DtoIR4PooEpxcMF5gglQKlgMDZPq2kX6g3PYL4KxZRiSTdZBsZsiDG5y4ctiWbaL0uATzTkDjUiIHQSlletadOkKyMhNzJmZwpIg6jWqooD9VU6dbZOQBOwAEQ97R0SbJhP7ueKRcikbMclNqu0JBrxZwblgrNUfAAPUwThXFr0LSP2VVMmm5LSpR83nEisCXg6Q7atKFYTjRgeU945SCXNmsO+xLM64Jot/npyYtKenVWiXDeCglEaOrq9/t5+ZezHzt3bZQ6x8NAMpmpB1N/7weCgvH/mXNxOjSDqHU9KoOtyyVng3mPPhFIe0lSKpz3fkZikQFTjFF14Bu1Eai5lRnRh4yQgf9om6YWCaEj5ZpJEnO+gG0Zgd1SJ0jmLssDFbL7Fwfg2QcvT4xloJYPzs0BUOUQdVV/4exTTGoBYJAG7WEbrhg/TwRNuHKRpijdvJvF203JsTzTpnYVUMzBgBlQC6riSkqgBppbTdZuCX8z+u34UQRQpxpiYTPrkb2WkUieiEXsoZSQglwJRgMmXf4lAyUlMnj+AsSD33dR9rjdnHsxiGlI4ZxlTWeAa7LX6J9yfSy9ZmVC3AQufrkmEAYeyVznpii5rGKRLTPEVMkMW/LDv54fPS19Pf1ESSrpuVniPTUUrYIckWonkJuFsCya+Vg5N1UzyTiuvyXoSGcaLInWkucI2lVhfWjRwrHYQJS7t8PETUnA1lrJ01SyZSxVQ5yghvMN4L33NnKCWtiMiMYKQICbU2WQ1/MeFUXm13PLgbbEzCZUEw3uufVwhBNLOJsdzFXyCEdHdR+1sDRbWFPyYfp80qYk14y22vmyHEQKruupLxKbUZ3PCGc2cFT0zhxktVZognvotrTZlgahySnqvcGIaJMOFvFNQs7xgDHAlMZDs43dMkcA4ScNT9DF+4YalG1xQSsNLWzHxinmheXaCj7UMiPrFZN/dCJDVUefKo3zUQDTOsPO1wMyuqZKhk4jYFABB1SoyQNTbNHV+uMgTJD7NiFIeigahoFpbi0lwuhlGaZxoHQgmxVoNtZ3oH0DrC+8NLFiilUzT5gmAj/5FwfRRP+1ZPq/e2w2RBLnWE057QOQ8oMXtWrXU2XXT/KtpcOe/lcaOuklVEO7wHC0HkpIeeV9Cp3q09hNS/pT2nT4ROdDU3KQEI56hS8etsbFoA2JdgRuRJPrNJ8vVnUdEt3gp+Dx54HsfnJVcAdE3DgvxL+1BRxePC2UymyUM5WYj9HWUzHZjmTqqbipbkTkv1N7ol69rFPXVEzN7GyiXWDyeBcn7xVWuwmUaGLWUhK8N5IqieXUifa1lhLhgfXZkNyF8nKHvsy96l3Z8eBDwcbKa7QTwewnWEWiUyniqrQCcSW7p7Ki4j2aD0rpFhA4hgbpsK1PlzfQC+CmDU5pJyzGo4+jxi8RLx6igRu7ga8Y7e3Qj8ZLmfLJJbBJUSadECvjDxWW2aWOYsiyh5Nfyan7khEgBlH2L+AEhcKhJI6rblCIxKaHOG5HMTIJ5SdnrW4xh34Ogl0R9AgjPtUXvyqkE/YxshFTd9VKgC3/y5CWouDi/AOVovINxC9/Rn/alTbw9lkcu6FsovT0DgVvXrmYOw+pG/1SLnJ1VGyjzQmtCuUbBA2LNVfubm43KgkTaArHP07A6tWt2GBsB0Ta+6B4FdjragwKVbpPmPQsTxviUJrEuMT2USc7SS1MrWAvojSoDE2sWyZRJYJykRhBDkD8bNM4o1HkEP2PAig+LA25KgmipuvNj+RHpbOvSoPvuTgyrLC7LBXZDnGhcQ9WcRMlHzU+Sg2/8iDpgjc3qleY62uxq79bMqA4tNNcgY/lhBWsrU+uEQjcOhYmcdLg64+MTI5oY4IPwQ/tgvjAmHe1WF7w4/8m6GyZHENTuGd7VeE1Yj2ZqJSVWv+ioJ9/ZbrFq5rEm5KiYhYlFzkIMyaS5R9XZoNCdZoYpkYm9qHkxc9LeZu/AwcYzwft39Jak8cuaUN6+GQaO+37zPM9a5Fn3vbSYXnil4uJt04udGfZ+2YCrQeyu8qa3+zLZuzqwN2WzLel4+JmWAjwjprZMNOaSd/r4bz85WZDJmUnp7ui1NlK13/339M8InwMBD2YlU6VdSI4HNzcfeYeoS3PMZwNC3hNHD+/kbZXML6WJdCU7AMSQcnFwZFD6ehYU9ZH2rU5Rp1CPCQq3HrXPNbrnETlh/VDbqSuGqLbTcIX6vrt/PZep2hs1A2pOVfauzu6MksmWaeVtkbyTbf4zCj6J52hdtlFdz2nC6aGx4ci2yP1DI0NaKdTPe6t62hB40ecE8mbmMLWUfKJHWtvImveROp8CUaTQlrZWM3lIgwI5EnFWML2+o+PSSD8jSlf1NlEk0SwQZbHTEIiey8MobTZHlYZkTno6TCQOjxhEiQkjU8P4SE1laxAIu1Wda25W8ASg+VerdYrI8NhZ6e0aSACFBzyt7OnY3a22Shywj2MJcOY5ufywdLT3RKmeWYMcg6gVcWPyTU3lrc/NcKKy83ZmOnYA0fZWygtQ3nki4ixNe8o9GKfVc2oi+fx/1H6LRUx6y/OFUWlEGvcMPzOTCtyliJGz3tED8uTkuDS3tEf1r5Ac2SBamtv1WwDO/Dfv6/uaJb1kPSPPOLUY9yIH7wIBNeOTPrBRI7m3ADSTBd0hteBXSzJkJaFKBo2kpcbC5Lg+2x8KHLrYAbMO+zauBEoCMLPANAAdQEtLFysIWhsIDWw4cEngkEsDO31DOsPhYVlKPl3RtBaIOVQLc5EbCCI+lRkA0/IbXb1JXlHXTwDPgvUbXf64efMBbex7ttiNJNhTxCVANNx83N9WUtj6CnixnmhfiZfbkiFI3rGD1KagiT0wl9Pvpyp5ANaebzMsWOe/28j4qErLnkoPVTqU8BgjJHIATaM6ponkwCveX5LSsNS8N+88iQ5kH1ocL/OPzYhvA5hyno0tXVwvbLPUOuB+EgIS6nwWiFoVTVsgQ2PnFfB8vBl8oz2d2SBKJyYn82rn6ensU4O6coK6IHxTD0ZUAsFep1JkS7tWWFQJMGWz9IDn5DQXCxe/qpoB6GtbpxQmxp2BPhmKkwX2/hzPVc6AgODY0/Fl1p5XbkajytN3naJkbKuy9PBuqiJpeZVxaWsrBhNm/dDoaenrvqQkobLVpzLylPzEmIJSKZW31ETy53P5Ie2fZUPRd6tCwCJA2qWfHKHkWy2IeonNb2i+bS8R8T1Qk9iAxyfGFPR4H7QICGCY5EjqpQL4E4CakkTROMI+m9PDOGtDiSwC2UAaKwJBB6KcHxkblN6uBaoij6j01KclsZWv09mwS4EoKqCmW7YQHjNuscAutpQ5MZofk+7OHl3AXAdYD40N6jqx7CbrbbHkbA7MELAAQu7n3ODIkJXNaLf5VglEkSZ9zSrj6rQDR0qaas6DqKq2nmDEbRoecL1E60lMQnu9fyeeR+onXu+s+eXNg3jD8aSDH2wKaadsNZIoGw+mA4Qi+sxYabtU/WyzciWAdFtbNnN9es6k1xhOJWyoEYh+q4Qk6iVEPh/qUmebvRC7M58poXK7p3jA416AyUDIUkKt3Iap8Sy2ro4eVe9ZVJp3H12fjMJLgqg9KJ0FlcuPqBqgUp1S4VHMqjOhzofWkfB++gJYhcHvTAqAmcVeBMAOOFtbYsZuXszi6QpRrfS2NqSkYlfb9PSEY7pvyw638Dv7HLYyk4grhQ6VA1JAnr4y+XLjg9KkufnGctzZ0SeAbEdbT5IUo5qZ6vgpCTMLx2JqyuL71Ovu0lixewNy2EktRhR71Kib5Ene1nKSKJuLziW108KOZGQkFpbO3LRSx36Ds73CV3p12TxlJFEFutyI9HT1KSHP9BTxgibtsSFo5EhQ8ygCPSWJRgsa1c2c97NAeAvjQsoCVAEK0hYhF9HfnVPHqqTGNtosEE2DozIoqcOWcTVbJesN0MgC0bBN+o30i1QYBrN7aTAs6eFBFHMCh9pBg4+EUwu7LEIEwIUnO2vz43nMY3MoFc9Yf4rvinNH2ylzXbqF8FI0HMbXQgARWoZVAFQWq9lZNSOcGzwnAwsGiswXYbulhAnPrlUFiKIuxbyANG47aMGISjxwBk8NAY9Jx9T2oQ4MTqEwZsHaDZYmSu0gk0idau4ayAK8UiDIea/O+66YTTGuSa3Am9FPfwpplMUWOqRMpW5MqKu+ndDJpWjBzjaLOjKqkjT1lEqxQGE2AHQsR764LIcSPk9PqlrMdRdaAI52LNWuQUZz5yOVnU2QlE57Fjt1o7S32kZZrSSKOQAw7OnCIREcwYzGfMAm197ekxgTxhdQ6epA0ouPciCK9Nna2mEFDFucPdBteIA0G2FoGqEtvsvExLiGunaqrTxgEQokP//c4dFB6enqj7OT1PGT1/Hzkl+WJOrPjeQo5duugoGC72ReHRRGnOLs0M0t0QbtwbNWELU2ibP2AIzTZER6u9H+im3JaRBlxDWfXStfxhsMqY6dnV2RR9qDKPcjSQJA4fwYy+eM2FmsbEciecBtDFpKZXpa1XcfdpUGQTYW8IJgd8KYjKe0NNiWA1F+M8ITm1vYXzUSoalJ35dx4zk+G6lkyeUSwgSmk4RjqZQkqrmtLBBVNTDCFtSW1dVpoFcJRD3oeu+tNxpbloYNQboNL3HVCqIqNUcBuJgLxnTSsgn4oxyIco1JpBY646UlQN4IWGInjzrXcBq5MiPca9U6sYNZ7m856dGDaORVDgHEAQISFgxO1eTGq+fcZRIVTzkzdVj6nNlFiQxgclp2i/dIYkfulckpVFDylosl6HTbtAV7l4UnWeiYPwirQSrnOV769Dyz/plj40P6jmmSj1JCMG0ZA7yrV9WA2QgHjpVXTqZeWk/CtnzmjRZIczbPUH3217Kw1CGodmTzOKvnuM3K8mYCVCqfHqnNEgtEJbSIs7YEuDnBvaw6798nltjMhogK7zeL4VHo5nrVxrl6yUrpdWAUjUUwIPoeBK9PwRZmKq4fD3OIGVOUP7he402bW9SOqt+1qUUdXsZpkc2sz/02FsY+lXXwGzZe+kCwffQtawDRdLvGhOU2LtdfXxxPnWlKGmPMVbnChBz94JScHxtJNJMF4moa0Jpi07E6/9eP/0fp78+wbzoSY13Qzv6nxb9mp/W/y6nZ5aRGBc8LBdHgVb1N1CqTNgjqJItbd8bOBdGVIe1eOYgwu96cU3snVMrt7owlLX/veH5ImppgWTJ+SOyOAJbWZsqQMH1HAFnYojRGNApLiXuEuk/fQ4b1zJnnTo7nR/UvnGnhoROzMKrPYCMokhbdxRjcCwXCPnr12xqBTOXyC6jWhESxmLBxYxLA/o1jBxBFW/GAyZiG8aRI6laCJd7kIumuxMuGE9piE50tOih1ES34QMJMn+PecTSV0JEWqtJzopswmoyfqLk89tx2S5ct4eWPpdNi+2UCrH3fQinYtZmwiSYA1y72YOv/Pjd8Tvp7Fuh8GRsf1XEf6Fso99z0K7Kgx+po1Y/qRoD490d2bZfjZ04nNo7k3QTZE6nUrZJ1zGz/2B9Ld09HUT5qDBZjuttFoQiTFHgyg60CYghoKXAMATO89sMGUS9FmlfUYhuNoMF4TlkMibr1ZcYVVV1j+TSbymLjQpukf19fM96IEqzcCVJeuRhV/1hsksb5aECA9GcLAxDCSYYttrI0yD1ZmR6cZzNR9XEKG+ykdHUuSEi2+vxJ1HiLtfQHwJYVGpYWCnz/fT99lIGaCChqptlazVF9e78pAOxIGmaDLg5tKieJ2hiZ9GTZU/EYhfelwciDjv7r4lvVKdbcFhGFh/ZNTADYN7tR690zkUgxJcCUFAOmjVoS3H5+IApwWlkZY3wiymXr5ltl5eJLq0OO+lWJEchPTsh3n/9ZJJFmzUXsocbh0Bg4lp76mjS2mLSZZI+39lVyUseLeaM5sINZOEVyuWVJpzgefMXO2PZp7bAEkiBs/xWeYzHifCJONQxr8n3x1+Ig6e6Md1/1kE+h5ptzKPGcMpNHqf+IV23pyMxND9vxbEwW22ne4tqcQEiLYxaR0Gi51Ki4oRpVaZ6Xsl9iF/ZVT2lzYmpcM7KMFARpGNWpQ6V2TAKMU6SSV6lGpS9jAzDi5Fa1C3viFLNvwVfLc83pFwKbxSFCYoFdzPpVTHdoI8EmZxlhFg3hj1pAVFVZldQtqiNiZwok0nEtkwM7kaVOauVZNuim2JsdAm9aErVY0QZpRthw5hF7bgy8OgYhCAdSbg5H1Nyssb67m9KSqM47WJpcXjsgev9t96rKXT/mNwLb39gvO948YPOzQhORJPq3T31N40TZabErelj0YMHkx7Cu0qhrVLOOPLt28KAsEB3TEJtmIzdtN5BJe9cjQAzqJ8VgZZkgml/tepAlo+ULwxpSFIZIAWxpNTcNqFnjZPngSJjFTwrPAAqMBRZiJLBqbJilnsd5y+KqTgKNwCML8NTGNCrUiVLzSytcjBbqpH10daFMgrFDJdAogLa4l1kTKuucgTRcjhCZOOYoZd+ysjOJcCbXADGfAJYmL6DqU7FVUxUDm5wSs0y6wodGVn0hIMr9ODN0g3ce+BDYMXMAWnivFbzU+05oC2aLFBCmOUZdeJTGM2vUietvGRANn037ypuqGWWm5fjf088mbMrHh7JGH9x6//zQo36XjsBrR9+Rp/Za8cVKRxGIKqNMFA4SL2Wd2EotF2fwaIhMxN0ZPyoLRAEapCJshapaMwv0XiPQSEuixc4ma7+cJInEaRks5LlaWAP/jTST5d2uFqZSmYRF/eBEJW7PSh/iQn/P9GA6ECW+FJOGl+CRFDWkRYmrjUXfA2iiH/OURH0b1Xr3/XWEvQFm7e1dmmLY0d4leWrvdMaee5O6SMwwB4+ByvwlUQ9KFpaU9FDzG4DZ3m4JCP4xnNOwtyi7LAbTtCSKB5dYR67t7ujRUCTN949SYd29JYBV+5d6z1AShcuCFMWJmSmVVomu6GzrlC/d9cULnVKf6Pv3H3tHntwzTxBlQg6OnlNvPF4t74VWpmmNeYyBTDOX5gigp75MeRBlviFpWHqntcNCBuQ0BTRxfwyqEZhm2VmDe8zrOiEzs/TTVB9uMVtltjfwwwTRX/SMKwVYFqKFFISX2dIXzTtPVlFe/xvpOZPw5CKAaKYk6yVRlzWFxAZQaghKYUx6umLHoCd9SNQ++hBAlPkzmh+W7o7+yEOtSQKOgNqDLf/m6VtjkKMeqOZpEEUiH8uPaXxsO6GCTVadwafJVnI2VQLRfIGqA+Yp9wxQSKQPferBX/SU/KV+/rxA9O+cOs+bM3k4PKMQEoyq+Kn4Tc//WaoUSCmpkbQ/QNnqznv+0BCEqwTR4AGW/mf5+Ol+VsqdjyUncwqxTRQXvqs8J6oF5cotxVdUsseUa4sFqtI5lQCaIVud3H20AAAgAElEQVSIiUBIaQU8zQEX2/cS7f2cQRT1nU3Vk3MgGSZjcS2cqZFohkSw+/wk0fi721+YsryDzrMe+Zz5BIg6O6nfnLNCpDT+ORU4T/C4prkq1aMxKtUGotbPUBIlCkJjZQOJFXX+gdvr6nwt6yx97evvzkMSDUE0bDAtCfKbPxdX2kySdGSGPblGmVyYGI0owsoYh23q3xk20UoZS77PWXbWakEUwFH7m8bKkflhNqxqwbHa67I+rldJ55PeVmqyMMRIn0j/PpuFEC+cfG1t3Zr0QLZSOjA6as9hk8+tR4pqb0uGUBmlYfmSEGH/ykmiBhAODgIykvB+Uo2xRyaD5T8cEE07bLQ/GTGdY/lRzdwrUudTqncIojiHcCx5cPVE1BcKomEQvB+FWkD0+O4xeXFhp3x1VTKc7dTRgkwubZdVsR+5JCblj+bl8KIO2RyHUV8Ifn0k7gVEf/Tis8b52tySqK+k39Bx7Co+eAKS+YAoqZ+oEmHQvYGgjUNaEvWeV4sN9Opli/7dFCya+YCoVkZUKrv4G8R21Wx4S9s6AVE8vjilIORodamW1YJjtddlzRIkQxYBnvOQ0NgvDCWCcdYxs22aXY3sqDaXYZRu1y9QgM7iM20RK6CqIwXJPVnULNFGpGaP6b2aSKCag8V10i5A3NbeXUSeYoBY/KaVQNTfUUoCH8sNS5ezkXKND7z3lkOCtMyMY1k8Hgijdr3qHXStEpDFKrrz5pMK3BqnNVaSRLGhQjrC57NSxy3Krm6EOzZrElJrqo/h8/24+nNGSmLZVzWD6PSs/Mk3c/Lwwz3Sc2ZCtg/jWGyUjT0if/XiuCy/vF02r2qRm5pn5CcnLPzt1vVtsrpjVg6emJXj52ekpb1BnnllXLou75BNK1vk/uXFscUfCVSssRN73j4kP315m3KLQjxDKKdnpPKF88jaSoDotwN1PnxeKUmUxYi9CiKFIsDMBDLSy4bUbqksOI3NaiMl4Ly3c0FEGMI5S8urLfZ0bPy8BsNfCIiGqrzVASKLg9z76o5qr8uCFpxuxnBvDFIhmDDWY7lz0uqiDsx5ZuV4jZKvV5ogkk4daRALHTBVSbxuVbK5+BpNeM2TnvUSdeMvAoiqZ3wcEIW8ggwTF2sa2HQNjLykUBpEATMAOEw/LAVkIYhpOXHHB1AEbhlOIJ5zdvADlSxg4CLjTwmYpyblkoGlOsth95+em41YzEJQDjeBrFAqnEpaFXMeIHrinYL821Mt8p0rZ+SuV0QeuYuML5HWRpEfPj0qG2/ukXU9DYKxIEcS37t5+fcnmuX/fkbk1/90Qr72W92yqkHkySeHZcHNfXJ9f4N0lS/bVd1C+ghctfedQ/L4qzssjXtyQtNcvWPWNrK46kScO//Ef5bevmJ5PAtEmUXYTbGT+oJYFR1L7sHK5B7VDLfwl1bSxiA00YltBBV4X8NOl1PnaYOgeEuzjL9ArZKo2gmb4xAlMnAAqPDdGDyjkSuOwZs/iFqAvdY8SpeBDiaU1ZBq13fFnonTyJeIBtwwW/hUVS+xVDsfMyW/4KSvc489sgis3QmjG3PkzC4cKHkt39ccionc9iolVtpiIyYOWAmktRKA0TL6g/b5YLQfpllGm5J71tDoOSUXGehdXFEa9N1TYuBJOCOMVKZaEMW+av4D0x4ImzIpoVEZhdiUhnND6szVvPwqJVECvn0a9XxA9G+35eXWrR2yZmpW/ualggw1Nsr6dW1y75IG+dFTI7Lptl5Z2yky9sGUfPMIUQUz8v5Yi/zx3SL/+4k5+cN7zNz1+KNDsvD2frmhOOExc/qdHXxLzrWulyu7MDdNyf4Tu2RoukGWLNooV/bGjQyd2yP7hiGT6ZDNq6+VBU0ix07vlWO5cenpWSPXXcImVNvx0smd8tbQ2/LPNv66vDN0RL536O/ldzb/C1nYkeR9QJ1/as8uc9hpOndpCTsC0b945A/lkkWXFAWJZ4GohsgQNqS5ym4+BO+SPkcgdz4PWw8OKtQgo8UjTIS/AYPuDkN670hIsyeVe45l2ljFxAsB0bHxQekOUkTpF/GlfgxU+s4PO282KZlJg9GFgGipqRDii5E/Nzs2rFYZJya2tUudYeoc0hLHZiqx7KnqJ1glEI1AKKNJzS2fHNPsoeYmS7vNBnFjR2dCAsqMba0EE8OjZ5Vsm7k3Mj5oyRBFfKIWBkUCA8QmhNWFIOpz4WdlRpoamqNEjHKSqI8PVS2J96vAR+qvR+K0bLA5jUqZcNRuePgJd/Ja1+Do+YjoJ03hV0qdRzvwmXQ1g+jcjPzFi9Py21vjsRGZlT/99qhs/XyfvL3DgajMyJe+VZD/+rtdctXclHz96Tn5vQwQHbi9X26sAkTnxl6Sr+/cJUuv/gP5tSUihZGX5XTDFlndMSnfeu0Vuf+6T0sf63lmWJ58ryD3rF4mcuZx+cHoevnS5dPy6IGc3Ldxizy/7ylZuuUeWV/9FJcXT+6Qbx74O/n9a39XVvWslP+243/KdYuvkX+y4StFrXgQLbeE4FeAPzYC0e88bcH2xWKGEcFij2OB8uGgk/KZJJVAFFscKowm+aM+OQJiq5PEZtwkbUhRzplkTEydusggLvYkHuWcVWGfM0E0K9AzZS4gPZL3DFXpPLnggSRqoUGw5rRp5k9WAL/vixE1U5M+hlbGj5jNWkmVfZsaa1sYlc7OBWqzbWntsLhYLb1i2UbGyg8je7uG4aSPUpOiWrwNgdmbPPiGYQnltNRngGrzSNmUJvMCRSBzCUlSeU5Tzqms/jCXrGJlq5pakL7ZoEPy5xBwRuC/dbGZVkKbsCQbk7D9tE3TNmWTPKy/RvsIYFsBMztKgRu/sVkoyGG3nrTNj+cgiXKfj11WZxbcsmMwvC9QMhGcTvDuavtVgLXvi+8PnL+fr+CdP7JzVP6hr1P+1ZVNIrkZ+e+7rC7Z0LTIv7uzQw7tHZNHBhvlmrWt8tZrBZlc0CQLW0mhbpZ/c2dSEj24Z0z+/P1GueKKNvm9tdnhhH5OnD9zQIamBmVP01YF0WhuTw3Ld/btkgeuvVme3PENWXLVv5StLrLt7PHvy47pG+T+Nf3y09dfk89vvF2ePLhNbtz4KamWGWDbe9vl0aNPyleueEi6WrrkL/d/Q25ZdpM8uDY7igEQfXrvrkxBhDlIzjzfFJ9QBKLffvprmjtvE95YTSC1QHXRCoJkoOCgcGxBSoMXSH5Z6jwL3DzDjdLWbITLvk46gdUwclt5ZDcpnR3Sp2giWZld0kKXONLOKt/fKKwpS50vA6I+Tx1gC/PdLacck0V34plKogEYBoHZaaAiQ4prlLAkWK1kCwEWteTEp9vG9tvZsUDyE5gazLDt8+OVmV+D6uGxBOyRDJNA+mGBKHMByVgBLGN8zS5pkRaAnzmkjDzYStIajZ0Cjga6J1Nls/ppBMydMpIbdHbgZg3G15TNwEHjxwzwIxoB7lT6o+VVYLxv6dASul578SBqhd1m1VbvS78YUxdF5CakpZGY2iDd089br347wOMZPE/LnnT2yDDOsI4e3eBGx0ekrwf+ypg7lNAqJayJ2LTGrcBbKaITB+DeqTQfEE3Pq5/nf589tU2ea3AgOjclz+//vmwfHJf7Nz0kVw0MSATD+f3y9e0/k9GBO+Vfb9ok7c0Ncv7MHvmz13fIPZt/Q7Ys7IuvDV4gN5WTbx78jvzW1b8hrU2tsv3kTvnWwb+T3978W3J532r5Hzv/l2y+ZJP8+oaHS752KRCFvYlvC2m1PyIQ/cZjfySdXS6kx1WGJLPIKOuSajLFzJAujQEnA9y0FIjlQWsBNK1fbsXooBdDkmAiT83APD0lzW7yMImQcr3HmKaZ+Eg8nuIuC0TV86w0bJCExOMSmyKKFW2lcFN6OEvH41/666nhlInJnc9U00vo7vTFe/mRXCjlbIXgYNYeUY84z06QOdcwgwFnKzkCkW6rAyhrz28Iag9EWpskv9yYpfzxYYCoStmQ/7qaUOk2dWwhcGnAm8/3xrwQRgEYwbeVVzFuTTbXhMMqY0wgSrGyG0Y+3N7ebXG9c0ExvOA+zW6iAqZLErEN1ygMCxA3O4q6iHelkegOq0nuNwB/j25W047/wZWxyZJEkTo1FtSRJAOkzE3dRDQHv0XjURW4He0cITTpeFSuwXaM9FzK9grxCE4lLx3XIonWMOU+9EsTIOpbn52Q5/f9WDrWPSw3pl0zhbfkR29/IA9eOis/PbtEHrh8nex766cyvOwBuTMZcaetjU6OyZ+99pc6LhsXbpBnj7+ggHm+MCiPvPOo3LHiNnlg7X1l3+vNE8fkid071IbvD5js2dzSZadjEH30j2RgYX+CSsRqTY+arQtnQFNTFM7E5MDl70sAJJwvMqteVB8sDeGyAguhQ5ShcB0jJx3Jtqu9J8EelQ6WV+mqkQB46NmKQZLFQj87tdhZ/Ds8oD5v2ypn2kJWZnRscoE06YEBkKO9yWnKzyYztBKjXgJEsZkSe6mSyNS4NDdgNza2dUKmABfMFN2OwBjAMfDAYWX13SsdyrY+TblcM7MY96eRnxipB+FIlGq2PoTs/vMDUSsyaCFS4lTooK4RUp6aeiZVeuJfHHL0A8DC+WU5+XE1TjZH3pmNSovaaQpqkrcyaxwAo0KB2j5UYkS9bpCcgkk2ETDjPRewd4WqO0AehpR5uyLnp6cBf2/3NwYv7gXcTDNKOpZUwp6eVpun0S3i5KNSZEHrMY3mhl0xQ+PUJF+/v4doknhzCcFSNUGIUYKKBmmzg5GjYyIyCd9susbi9OAdH92MpRBEz54+IIWuxdI2OyE7Dr8q6678tBzY+w0ZuPw3ZWXnuPRi5sm/IS+e75UHFw7KD871yF0rVsqbx16V3svvlS0ZFkg/b/7PK/9PjgwflX9+9W9IbmpMvn/oR3L78lvlqxu+XGmJyclzZ+SH25/R8i1868IEjGEtiXpQbORKMOPjRP/2yf8kLW0N+gFY1ExyAk2tCJbZMzWwGvoyLd1qqr0vLhdiSkG93EhJVtRLD2VqJzzEQAOaNKRLKytMAL7Pdy/OOOJ3ZR+CKT6sRR8MBVRv7OaeLAQW86Ymyw1nEIwhKKf2TPqg6Y4qoZlUxN/eHurzzL39rFpJNAyLMulbXIQBLfAccq671TnV6dILeZaVs7D6RmnbYNbXZrEglfFNIFsBqLwtWQuNTY0r6Qjjz7szBklJsLjVcjZRowVsVOlvAsmutUOlUH/wvbFPaplcqsDOzUbSnEoGOcLPSKeM7YmcH6eKrG6wVnq2kiSq08iFJvmSKZbdFFdayLJ14mQyjQO13k1H1xbznA2CecpPgCRJBUiAGgalGovNVaqKEkVi5NumjlufKLxIUoPZ1U36NzMK8aH8xn08A+kRxnwK4TE/QztrWuL0hec8BWVWPKonHeZe5UgtjMuCngH5wp1fqAgUv6gLJicG5bwskKVtItOFU/L26JhuOr3dy2VZe4ucGnpP2jqXyvDYezKhJdlbZeXCVdLZKPLB0FEZnJqW5tYBWduXqqSQeiEk0rP5c7Kmb7X+cmT4WPR3pXefmJqSr//kO0JMAt8f2sWB4HkWbpezWlQeRL/79Neks9sWhgVnOwCcm5XhsUElTyBVTSck4R2a0RMHoIZAwyLW8KRAAkj8PjGudcebHRM29qfpaRaqTb60JKqF1YhVnJ2WnqCMRBa4IQSouqbMTQZKBm5W1tcybEyFn1MGenaYOFSLazUyICA3rgSiVtvclgCbgqrxnvXexRTyTMATRxWg49n2eT7X+xjVzKJ4qS/uFxv38j/6580DkePErTg1dShPQcwgVAqYs6DVnD9mz8TcAUh4lVdJV5zNMwRV345f9AaiC4oyowBCpMlCgfFO6nAlJWbXqKfNszLTtukzsdOeeAU5V9MrLXX6fvpUT0xUqN4mAEwLmUl93QuEdTwOG1ZTu5KJAIZpSVQTDzSt08qH+Cy5UEKkjDBCACzwMDvxHC12BjNaRs0mwDeXxy7fXrwBRABuI2XvWFDBZlH/YrnvtvtqolKsBCqfxN/3HT0sz+571QoAtlIAsFPXAoPN5oUWrqxyEYj+7GvS1d2uO3GsxqhxU1U1KyIXq8NMWGWRd6ObVufhGgXAuEZp6VK2SvW+z1oRL+X7bMWzTImBlki15xakIGXVb+tQj7Q3+PPYLH8R57h+NHdOQROw9zWDiGFUO57WmiZMy1UVDRqiNEaCDi4j7dMDraqis6hvTZaF0tCkDp+O9j4jbnFlRryaiokDyUtpBSctuB6bIaqvnlPmohQzfYXZq1ET01MyNTOh0icbkTlzMIG06L/KVI+33tn6ql0QOFisVpR3zBTUa62ZYSp1zuhCxemSZeNV+6Mrn4w5SOtFwXTvVFjdBLQsBUXdklHalUCUdzBCaGOn8tR5gJwvLJiMt4RXFqlz2oXZxaMAYGrcc3vMwg+wWllvk17VxMOzsL2nPPz+OUidqsFNT0lnh6vdHnjXkRSx0dJGHg4AFw+tJYpdwLyXbAFXi6dljlC11pjPImk1DaJzojGN1HZiQ7p/6/2yqHdRtZ+6fl3GCDDuP9n+rBw9c8rKSLd3aD0mC9Gz2GQtqRLVnX/8P0hbB7nRZBPFtqnYORM/JcsumTinufFIjxMqPRIfF9ZV8eBI2IkCW3ObpiH6zpFSx6E2NlcZErBh0XkGqBBENVDdhdBMYQOEpgzwd2mcao5wlTxZGJp2WlRP3rypLc3Q/SU92mlJ1EgymjXcyQOoHx1v68MeaxRzVvuHhc7Ah9VE2Zx4bw3pItkA8t5U5lE5NTv87uRm46W3dEez19E2GxVmAi1F3YQDLQlWjJsHw5DJiXOAqKqb6nTLWWG9Wcv08RKzmhKmzdGVLucMuCC9mrRooxi+j7LtK89pspqqVijQTbo4cTvMuvJtoWrRX6sqapuKlt3OCGfCFgmJCaDE+zI/1UmFdFkqgN6bAAJTQPguIVgzh5izLDYFxhBEZ810BL+YB0YNtm+yqqBk/5lpwuycbFQWjG8mgiKbqC7kuKY6UjhzjNjFNavWya0bbonKm9dRcn4jMD5RkGdee0XeePeIauK2yVlGHBsdJULiEKen/kR6+7JLA6elvmpAVEHQAZYGGgelRbScbqQCU3a5Q9VtJjELluJlXe29am+1hc0ObpU7EzWSXEeQVpEsezoHFJRDey3P8hIaKj7qY5bd0XvUw1rZfthL+JBKfhWeaemtPeqp1QD9ptYoF58bkXhZk955hQ3XM72HDVcLorE9zRwX9s0sV553iyIeGihXHJttzNPf5iIGkqCloUgu755vSX0mKz5nJVNsQlmiAyYQ4htp2zth0Ea4LgyzCvtpNlHCtJIjjO2YzcibABLjEQSqJhwxzlaKSm7crgYuOGa8rZux8LZLzElIrFrcLqs8ScJ2aj2omEnkOorJy5xHcHz2RhsHdlBv0yV6gsJuhMygreGQQtrp6e4zvl3tP9UV4FM17SQNokOjg7pZoGai9sNsT5wpUQCj0zlZvGip3Lj2elnSt7hkcbj5Qcsn6y6Ehsd3bZdD758IEklMmMAuGoHo91DnU8H25mO0Iyt0SM9njGcY9oS0wcPmhAlt2TVMcmONF0vvdJIvC5XFg9OE4nJIxFqOAYZzlSyy2aK848uyN0z6QdKwOjiz0uRMBmFKZ7rbRsM2qTa1NMhWAlELLSITx6Q8L00SF0rfkD71N7fQ1XanTrBmfTckVjJnslJJawXRUtObcbdnIQeZt1lDx1rNzmPF6cLslSQZsDqPlJylNXJi+WcBVh64NY4YC7Ej2siSrL05hPusVHJyhHWDbcApl1VKOh6RtCNGgcZJClqeV7/pjIK7SZk4MJssyiOIgggTCNJtWnu1gShXU3LE2009PyrtmB2ZzD2zq7IpITkqmcxkQevRE1UBAGMeUM0rlQHm+6jVM51TFsClbDH2Vf5Gei3MTkpuOqyA697DfTj6g3mB8felRbLAOjwXzq/paUIdMXGYma+9tU3twrDstzQ1q90XDcy0HdtsW9vwRdhmRj+x94Y8DuG38M/KPFdioofrRSNWXMFEno+ZUksmN5vdmw0KFd2bl9LPYe5oxhl27sY2mZ6YVsnTH5iBePeLDqI80ALuCfMxqYfYSV5E2ZsC0wHSpqqKTdjyyMTBUWDxkF4CTZsNAAfad1AvDQ2ode0B0fOc2hrLBcfHH4vJi0SYlMgrg6hFL8T8knhJh7XyZZrs2Gy2BrocrS22iZSi6/uwQNQvH8bK2yo16JwqoEFMbDg348U6I0Ojp6WvZ7HGflo2Vqxu63fVwPl4pLImPm2zeNAIUFWBPEtmqFxVNPxG0d8BGKTPpcEgvSCTiy1+6w8LRJkPOKbYsMiVx7ufz6PqN0inSpbOvKFVRXMqiZKlBHAC9KjzpYLt1bY6mdcFrvR6mkY9K73d/Rba5spKj6q6adpQeqPgvzV7VeNmZ2R8gmq2BhBZUQBZGw3PtBhyexcNidTyzWYaAeLDg/4iMQOuAG64kZUFzKCZxHfLANKs9cJGRf15AJvohX4qoDY06OZFX6MjML1wjv5S1bO/t1+BFqmzrY1sTSvVguagm4C3iZaSRLUxAohlNl4jc6ihFqBeSRL1HVSuzsZGqxkDw3pTS1Aj3oLqAUSkQMunNmZ6dujQMRU+D5XYJppJPhZraeztgDXXegkpJDMJx17LCbvrbZEXXEhQsV0445tlnjIiEwMVlcK1NLJOT73eyq8EdbXjn4raS08KI94wgo0swKvURyQhDekiXIyCdS5yATBLHzzbso1wIFkVAjUFEDfHOzravlJAHy48e46VyeDd0VA4kNJrkjRKqPPRIgxeIq1+pwEia+HGGwdhdZZ55NsBvIzvwY4swI3btDnppUwLpZq1EtIUvXNzk0J0PACPPvZQzRWcY3Nty8zRt3CpSc24ws5vkQU4f2ekQwmBXEE9J4GnpVhdz9NTKikTOuXt2CO5UbPvBXXnrWX3rhlAlv5uI2OYZ7rMZKG1tYw+z5swzJsdR99kzZtSkijvrdKkt0uWmOil2mTMvHOICImCk6C1Jn3GO2IWiQ6NuCA0kizOcQtrClTzCES/X0KdRzoE8MIofSQXFgWe8lIecgOLRD9kLD+skicpoCxCZouPjSSERP+7tVN/07hCatwURtQ+ms6MUjaoOTMLIE15tZHrPNtRLL1my5LjhSFpb+81B5bLmycQ3hw85SsllpNOtXCdc/IQb2jlbAMprRLSlUBHpBtAX9VgFzJUrqmsCYWpJPakk6SAStOdkhmSIBFPMmxAI6pBoCGQrknURKnYVr8gmEPMmd7uReqE4vtYnKwLNM/oaGlgjn/JWuCJofNqeA3Ayi2A5cgYrEq9UTyoxgXm2XBZCy49OrX4QieS37z59/zIWY0N9cQnmHHwEVg2nomEfFMkUMCU68ilJxg/Ddaa5EKo4UQ+YpPiGvpsjo6eSHDIAkF9j0JOi9ohFXpJjHMWI55i268BRJHyrPQJ67FZN4s0GU1Skiz+ylkgipMOiRCBpL+3OFQu65uH5+x7km5radIaOjbOfEwyppQCYL7N6Bhlaqhh1SDDI8NGjefMGBVBlHxlY5px9dtJhdRUPQsXwQOZPsqRknCPp0vzNkIrAmYAitSDI8Zy6i3Tp7d7YUZ6KWr6mIKn5jO7eu+WBWO1yDWkxrWT7qM6kgJKNg+8EyUqgxa9Yy1AmLq2FEBkNumrW7picowdoTYcZD1l1kbyEz/9XI1YsDHxKaKAISCYOYEyOgSIco85lHBasWM3RBwIJmEhfZvEzYfT4PSGRp0zqHAaepYBbCX2jkQvsrzzpUwHtUqiHnQAKnunNiN9VnZzC3Wy2k9WX6lIEk1V+/QAaHMT+6xJZkoZ6NRmX3qHkCeLDmk1D/3kpCzoW1gEorSD9IoUCVBxrY5rg9n5NENsisoFcRaT9kPDzWYUfLHHqs10wp7HeeypqubWoM5Xsl9mfeNqQVTtmTAkscHMWOQMAIbAhMRcjfbjJw58oJ483tMZMn7poxSIqkZRwG5tbFw2jjjwwJ6AgOS7T/+XiIAkatyRNqC6s2B0V9En2d9KzeZi2cIOZeevx1fEMhkDBEmJET7EksmsBjc3YjZos8mSlvwAEyRI82iTPYBU2aN5+HMNc+pUmpo2+5/WXooIKixzKO01psY8UjIfCe9mNUclW2mpNqoFUa5DomXhaJ9gl29o1rLHvA4213IZTunnGAs8QcKtOuZqJw7CeipNKiMdwQ4UT0Ampc0HzB+YfDTGouTwRcBzgSAavpsPlk8+tFjyz7LrZYGG1i1Ss4UzB0UqrqnaORUskrZGtywCYLUeZgEJkhEOGRZjFNOqtc0Kliba2KwgGaniriGEVku3thRsJFYvTfKbl4xGcyNqJtEaZm5QfFXQLuyeboES7jU4MihtLa3S3YW2F9tpow3A3V9uQ0psfsELR39mxLda+yUkUbUTm1SL6oyzindBAmRz6OmOy1Und9jkePvfsNOijpMlCaD2dsURE4m+Z81aTfXlmzQlUj69Wq8kMN4muufAs9Lbm87mN9uGlpOYc7V0FIkhJXa2SOfxLAWiWf2qFnxKX0cutxEjc43FiLrSC2FlTycBqDfWNaZeQvX8Jhd66OGvBkB/XtfYeybtn8oHoO9MqmRlwIo3RVQZozwzc0W1X8JagDwm7TH3kmForqh2bKrdTEotUn/eyKCt7DMHfaGfWVJ6pWfyuycPYXTYwJhn4fxAMlWHaNqWlXJMpMehlKRTcSE7MNaU2llSam0+0A8fWx1mumm0xCxlSGJmf7z9vjx5+DzPiVBKo6lWQwnnWAksKjqd+S00gsHC9CihEjpclYRaw+jKm9rSD2KzUB+L2uPdWqo0EYJGSGJIk46E6zIC0aGhIenvr5adr9plUr+uPgL1EaiPwMd7BOog+vH+vvW3qwQGu0AAAA2qSURBVI9AfQQu8gjUQfQiD3C9+foI1Efg4z0CdRD9eH/f+tvVR6A+Ahd5BOogepEHuN58fQTqI/DxHoE6iH68v2/97eojUB+BizwCdRC9yANcb74+AvUR+HiPQB1EP97ft/529RGoagQ++OADef3112VkZKTs9b29vbJp0ya55JJLqmq3mouIC3333Xf1fzwfko+lS5fK+vXrpb29mFO2mjaruWZ0dFT27dsn/Lt8+XLZuHFjHEdaTQPumgsCUQJYGXxefnBwUANae3p65NJLL5VVq1bV0I36pfURqI/AL2oEDh06JHv37tV129FRpvIbdbHGx+W9996Ta6+9VkHuQg7w4tixY3LgwAENhF+wYIGW4QBUAdPh4WFZs2aNXH311YlsoQt5pr+XuPjnnntO2BS6u7vl3LlzCqB33nmn9qGW44JAlAHYvXu3AicDSh4pgMogr1ixQm655ZZa+lK/tj4C9RH4BYzAI488IuvWrZMrr7yyqqe/+eab8vbbb8v9999f1fWlLgI8kX6vueYaxY8kr+icAunzzz+v4HbPPfd8qMTSzz77rOLVbbfdps/N5XLy1FNPaT+uuuqqmt5rXiDKTsEgMpgM/OrVq2VsjJowzYrsAOmuXbvkhhtu0N/qR30E6iPw0R2B7373u/KlL30pU5XN5/Ny6tQplQj9ARnxD3/4Q3n44Yfn/VJnz56V7du3y/XXX6+qdKm0YXAFIF28eLFeO5/04qxOfu9731N88u+FVPzkk0+qQHjrrbfW9F41gygPAySRQEFsdrAdO3aoWs/BfyN+79y5U3OQb7/99po6xMWzsKNDIedSu6lXNNdAgbTacr1rfvDP5YY5mZmalmMHdsi+I2dl8brr5fZNddPHz2Xo6w/JHIFvf/vb8tWvfjXzNyTFo0ePyuc///nE7+XuqTTM4MJPfvITufzyy2XLli2VLleJ9IknntA+fFg2UvqPFBqaHXlGZ2enbN26tWKfwgtqAlEA9PDhw/LGG2+oEXbZsmXy8ssva3nZzZs368u+9tprctddd8nExIQabe+9996aOsTFx3f8QJqv/jVZ5niCR468ImP9V8vyBRfPyFxzJ+d5w8TI+7L3cE7WrF0hl/SVtz/N8xH12+ojUNMIlAJE1vVPf/pTdSQBeOFxISB6+vRpQZ2+++67ZeHChepPOX78uFxxxRURSL7zzjuqvntNluv7+vrUFvthHL8wEGUHQcIcGBiQyy67TLZt26bchRhjQfAzZ87oORAeEEXdx5ZR61EKRJd0TKoKMDI+Jd1rbpM7NvbK288+Km+MNUlTg8h0Q6985r6tknvjLZnbcIUsm52S/dselYZ1d8rGJa3y2nPb5cT4hHStuVFuXzEnz2x/VWB46b3yHtnS9a68sPuwTE5NSWtbp1x1w7VSOHRYVt1ym3QlSZSMWzV/VF548oDkmxpky213y6Lms7LzxT0yNtsiazbfIBsuXSgzE+dl9/Pb5cxkg/Sv2Cg3bVkt594+KKNdIsd2H5WpmVa54e7PyMKWYTl0LC9XrVsh5w69KIdbr5FbLuuSU2/skpkVm2RZ56TseXqHnJqclUuvu1M2LW+SN594TpbcdY8MtEzL/u37ZNHt18r0noPSeu3VsnhmUnY//6R0X/dpWds9LbufeklOT83JpdffKZuWdZYhqqv1S9Wv/ziMQClAxGSHJPrZz35W1/eHBaJvvfWW7NmzRx566CG1S6LVIpyBI3jlOTAXoLpzDQfCGRpwWiKuZfw9OxTgXAlEwbqwQnG559QkidIQjQOQL730kraL86irq0vDBFDr8WxxDjsGO8dNN91Uy3vqtcdf+p4cnloh7Q68pgo5WXftHbEkOpOTHY8fkPX3XSvnnn1Bem/5jCxpFzl84KAs2bjBgeh6aTv8mhyabZFFPcvkktlTcmxusWy51NjCo2N6UH7292/KDV+5VXpmp2Xfm0fkmqvwOubl4LY92SA6PSovPfaqrPnsnbKkrVFkalC2PbZfNt67VfqbpmX/S3tk4XXXyPldr0rPDTfL6s4mef/wHskt2CDtZ9+UXM9qWb+8XxrG35J9Rztk0/rOsiDaev6o5PrWyGW9M7Ln8Wdl6ad+RQa3lQLRq6Th9Vfl7dkOWbJqjXQNHpN8/1pZ3Tstux9/Rpbfdb8sqQvANc/Jj/MNWSDKOkf6Yz1jkktTLl6IJHrw4EHZv3+/fPnLX9Z28fjjiV+0aFHkhcdbzm947DnQfgF07pnvgVnixIkTcscdd8gPfvADlWq9hI2WjToPZt18883quee9AflKR80gygsjbYLS2A6I6UIcf/HFF7UDPJidhoFCIl2yZEmlPhT9XkoSXdgwKC/tPSBUGRwf7pStv3ZzSRCdvmyJnHt3WNYvmZGT4wukP/eO5C+5SlY6FTp3+oi8+Po70jg3I2Pne+UzDxeD6J7HH5cPGrulqWFWxpuXyb13bpJW6DvHz8g/bD8jn717o6iBYfSE/HjHqNz72aukTWbl+O4XZXTpdXL+7cNy7R3XCFaJ4ffflLcmL5VlU8ekZeWVsritSWRuUA68MSxXrustC6KzR1+W109NSIszEm+69Q45t+0ROd7QJ80Nc5Ifa5YbH/qUSqINaxfLqdMzsrZrTAY7l0vTsVfkwOn43s233i2Li0m9a/5G9Rs+PiOQBYiA2tNPP61OFsx26eNCQBRV/ZVXXpEvfOELih+FQkFNgghj3nEEsz/CGo4eDiRX/C6f+9zn5j3waMaA94MPPqjP5xm8H0AJhr3wwgvqz0Eafuyxx/S6asKdagJRr84DpIAlMWXsGKj47BjXXXedMECI5oQtrFy5cl7etFIg2vrBazK6+GpZ1V6QZ556U6574MaSIHpy6risWH2X9MwdVxBd2nJeDpzrlJuvNHXhyL5d0rnhWhkonJZHHz8ud5WVRCdk/1M7pf/2O+VSpLi5grz2zHPSd92nZVV/q8hsTnY/8Zws23qPLGmflp079ssVt1wr517ZJhNrbpGrF7fLkddekpbLrpfe0WPy4pke+dVrlkru2DY5PLVeNq1uLguinSPH5Liski0rvAg5IQdLqPOnmwfl8rW3ScPQEQXRvtF35UTjZbJlubMnTw3Lru375PJrNsmR/W/Ius3r5e0DR2T99TdJT23hcfOezPUbP1ojkAWIgA2hioBWlkf8QkD0/Pnz6gnHd4KQRagTghe2V2JV8cij4iMdenMg14Mn1YZhZY2wt8UiiSLwPfPMM1YOua1NQ5wwUwKqADZ9xGZbjUpfE4gS7sDuhLqO6M3LIvKTvUD4wZEjR1Tkxsm0du3aec+UM29uk6ZVW2XAYcb46bek0LVaumRI9u57U6bbumVZc7csumaNjLx2QLqu3CJg2fvvHpe+VStl4vib8tbEJXLzugGZyJ2ScxPdsnygTY7t2SvvjualY8XVclVfTvYePCqNPQOyfKZJFl2/QTpmZ+Toe6dkzcoVFHqWt3ftlJOuGnPHsg1y47owS+OcvPr8AaHw8fprbpXFXQXZ9/IeGZ1plss3XiMrFmBDmpBDL++U0wWRBZdulKvXLFQu+XOHtsuB09MiXZfJrdevlKbpEdn78l4Zm04N2ey0nJ1YIL/6uavk5M7dcnKCmu6L5IY718m53fulf/N10tM0I8cOHpHejZfLzNuvy3vNK+Wa1f0ydv6k5NoXypJOkcM7X5X3J2h8kdxw63J5Y+d+WbN5oxx9/S1Ze/VaeeeNY7Lu2uuluw6i856zv8w3ZgHiP/7jP8qGDRsSoU3hO14IiAKO4AiSJ1iCrRLJ8P3331fpE+CCIB5TICGTOJ0A1fvuu68q9brUt/DP5XkIgQAoAh8ACobh5wFoMVXiOK82XrQmEEUCxW6Ax51QA8RhnEnEcLGTYIjGzsBu8mHFc/0yT84L7nthSJ7YeULu+NQmqZsxL3g06w2UGAFiJlGtQ9UVYGGNZ0lirPsf//jH8pWvfGXeY4pAhnQJcCGBcnAORzW2UJ6Nmk08Kf4VAL1aUCvXKUAaCZR3oD1CnHgO74u6TwIRiUI33nhjVVIoz6oJRHkwHfBitZVXtbAnbKCgN3Gi9aM+AvUR+OUZAcAMiY+YzUpxmNgvSRHFkYzX/kIOnDyvvvqqqvRortg/AXLMhoAaQf6kpBKMj6mwXD2xWvpB25grAGgEQ61b1dys6Z8e26pR4/0zawJRbkLiRGXH2EyM18mTJ4U8VNR5ELwugdbyOevX1kfgFz8CrGGcKgBYJaACcJDmPvWpT2U6nGp9GwANn4rPXfeCmS+gh0p/MXAF4Q+pF4cSguEXv/hFlTyr8can37FmEKUBdhDsFAwmOxepU6j0dQCtdQrVr6+PwEdjBEiUwZGEpFnuYL1jrvNe8w+j9wAaIMr/eD5SIY4fJNT5gFotfeK9CWd64IEHarktce28QJQWfKlctQl8LNIx5z2G9RvrI1AfgV/iEbCy8KVLj1d6tXmDaKWG67/XR6A+AvUR+CSMQB1EPwlfuf6O9RGoj8BFG4E6iF60oa03XB+B+gh8EkagDqKfhK9cf8f6CNRH4KKNQB1EL9rQ1huuj0B9BD4JI1AH0U/CV66/Y30E6iNw0Uag4Z577pmjdQJPL3ZM1kV7i1/ihu+7/34NXK4f9RGoj8BHewQI5eR/VNhobGqS5qYmaWpulv8PeVWv9HsXUs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375" y="1283775"/>
            <a:ext cx="4102267" cy="4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81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Подготовка данных для </a:t>
            </a:r>
            <a:r>
              <a:rPr lang="en-US" dirty="0" smtClean="0"/>
              <a:t>ML-</a:t>
            </a:r>
            <a:r>
              <a:rPr lang="ru-RU" dirty="0" smtClean="0"/>
              <a:t>модели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3074" name="Picture 2" descr="C:\Users\Corvette\Downloads\Telegram Desktop\photo_2022-02-19_10-36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99" y="1989000"/>
            <a:ext cx="8646697" cy="30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6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err="1" smtClean="0"/>
              <a:t>Дашборды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642" y="500772"/>
            <a:ext cx="5580002" cy="292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000" y="3430274"/>
            <a:ext cx="5483286" cy="287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3" y="1615920"/>
            <a:ext cx="5058327" cy="415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Результат: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7" name="Объект 11"/>
          <p:cNvSpPr>
            <a:spLocks noGrp="1"/>
          </p:cNvSpPr>
          <p:nvPr>
            <p:ph sz="half" idx="1"/>
          </p:nvPr>
        </p:nvSpPr>
        <p:spPr>
          <a:xfrm>
            <a:off x="921000" y="1539000"/>
            <a:ext cx="10620000" cy="4365000"/>
          </a:xfrm>
        </p:spPr>
        <p:txBody>
          <a:bodyPr/>
          <a:lstStyle/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Аналитика: </a:t>
            </a:r>
            <a:r>
              <a:rPr lang="en-US" sz="2000" b="1" dirty="0" smtClean="0"/>
              <a:t>Use Case, User Story, Job Story, BPMN, UML</a:t>
            </a:r>
            <a:r>
              <a:rPr lang="ru-RU" sz="2000" b="1" dirty="0" smtClean="0"/>
              <a:t> БД, Техническое задание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Разработка: аутентификация пользователя, подписка, отписка, пауза/возобновление оповещений, просмотр подписок, заглушка </a:t>
            </a:r>
            <a:r>
              <a:rPr lang="en-US" sz="2000" b="1" dirty="0" err="1" smtClean="0"/>
              <a:t>triggerAPP</a:t>
            </a:r>
            <a:r>
              <a:rPr lang="ru-RU" sz="2000" b="1" dirty="0" smtClean="0"/>
              <a:t>, стрим1, стрим2 (заглушка), триггер (заглушка), текущий курс 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Тестирование: Тест-план, План </a:t>
            </a:r>
            <a:r>
              <a:rPr lang="ru-RU" sz="2000" b="1" dirty="0" err="1" smtClean="0"/>
              <a:t>Smoke</a:t>
            </a:r>
            <a:r>
              <a:rPr lang="ru-RU" sz="2000" b="1" dirty="0" smtClean="0"/>
              <a:t>-тестирования. Чек-лист. Тест-кейсы. Результаты прохождения тест-кейсов, выявленные баги при разработке и тестировании, Отчет о тестировании.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b="1" dirty="0" err="1" smtClean="0"/>
              <a:t>DataEngineer</a:t>
            </a:r>
            <a:r>
              <a:rPr lang="en-US" sz="2000" b="1" dirty="0" smtClean="0"/>
              <a:t> </a:t>
            </a:r>
            <a:r>
              <a:rPr lang="ru-RU" sz="2000" b="1" dirty="0" smtClean="0"/>
              <a:t>реализация продюсера и </a:t>
            </a:r>
            <a:r>
              <a:rPr lang="ru-RU" sz="2000" b="1" dirty="0" err="1" smtClean="0"/>
              <a:t>консьюмера</a:t>
            </a:r>
            <a:r>
              <a:rPr lang="ru-RU" sz="2000" b="1" dirty="0" smtClean="0"/>
              <a:t>, создание таблицы </a:t>
            </a:r>
            <a:r>
              <a:rPr lang="en-US" sz="2000" b="1" dirty="0" smtClean="0"/>
              <a:t>external hive</a:t>
            </a:r>
            <a:r>
              <a:rPr lang="ru-RU" sz="2000" b="1" dirty="0" smtClean="0"/>
              <a:t>, создание оконных функций </a:t>
            </a:r>
            <a:r>
              <a:rPr lang="en-US" sz="2000" b="1" dirty="0" smtClean="0"/>
              <a:t>min/max </a:t>
            </a:r>
            <a:r>
              <a:rPr lang="ru-RU" sz="2000" b="1" dirty="0" smtClean="0"/>
              <a:t>по цене </a:t>
            </a:r>
            <a:r>
              <a:rPr lang="ru-RU" sz="2000" b="1" dirty="0" err="1" smtClean="0"/>
              <a:t>криптовалюты</a:t>
            </a:r>
            <a:endParaRPr lang="ru-RU" sz="2000" b="1" dirty="0"/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/>
              <a:t>Поднятие и настройка инфраструктуры кластера </a:t>
            </a:r>
            <a:r>
              <a:rPr lang="ru-RU" sz="2000" b="1" dirty="0" err="1"/>
              <a:t>Kubernetes</a:t>
            </a:r>
            <a:r>
              <a:rPr lang="ru-RU" sz="2000" b="1" dirty="0"/>
              <a:t> </a:t>
            </a:r>
            <a:r>
              <a:rPr lang="ru-RU" sz="2000" b="1" dirty="0" err="1"/>
              <a:t>Digital</a:t>
            </a:r>
            <a:r>
              <a:rPr lang="ru-RU" sz="2000" b="1" dirty="0"/>
              <a:t> </a:t>
            </a:r>
            <a:r>
              <a:rPr lang="ru-RU" sz="2000" b="1" dirty="0" err="1" smtClean="0"/>
              <a:t>Ocean</a:t>
            </a:r>
            <a:r>
              <a:rPr lang="ru-RU" sz="2000" b="1" dirty="0" smtClean="0"/>
              <a:t>, Настроенный </a:t>
            </a:r>
            <a:r>
              <a:rPr lang="ru-RU" sz="2000" b="1" dirty="0" err="1" smtClean="0"/>
              <a:t>GitLab</a:t>
            </a:r>
            <a:r>
              <a:rPr lang="ru-RU" sz="2000" b="1" dirty="0" smtClean="0"/>
              <a:t> </a:t>
            </a:r>
            <a:r>
              <a:rPr lang="ru-RU" sz="2000" b="1" dirty="0"/>
              <a:t>на </a:t>
            </a:r>
            <a:r>
              <a:rPr lang="ru-RU" sz="2000" b="1" dirty="0" err="1"/>
              <a:t>Digital</a:t>
            </a:r>
            <a:r>
              <a:rPr lang="ru-RU" sz="2000" b="1" dirty="0"/>
              <a:t> </a:t>
            </a:r>
            <a:r>
              <a:rPr lang="ru-RU" sz="2000" b="1" dirty="0" err="1"/>
              <a:t>Ocean</a:t>
            </a:r>
            <a:r>
              <a:rPr lang="ru-RU" sz="2000" b="1" dirty="0"/>
              <a:t> в </a:t>
            </a:r>
            <a:r>
              <a:rPr lang="ru-RU" sz="2000" b="1" dirty="0" err="1"/>
              <a:t>качетсве</a:t>
            </a:r>
            <a:r>
              <a:rPr lang="ru-RU" sz="2000" b="1" dirty="0"/>
              <a:t> </a:t>
            </a:r>
            <a:r>
              <a:rPr lang="ru-RU" sz="2000" b="1" dirty="0" err="1" smtClean="0"/>
              <a:t>Дроплета</a:t>
            </a:r>
            <a:r>
              <a:rPr lang="ru-RU" sz="2000" b="1" dirty="0" smtClean="0"/>
              <a:t> в </a:t>
            </a:r>
            <a:r>
              <a:rPr lang="ru-RU" sz="2000" b="1" dirty="0" err="1" smtClean="0"/>
              <a:t>Кубернетисе</a:t>
            </a:r>
            <a:r>
              <a:rPr lang="ru-RU" sz="2000" b="1" dirty="0" smtClean="0"/>
              <a:t>. </a:t>
            </a:r>
            <a:r>
              <a:rPr lang="en-US" sz="2000" b="1" dirty="0" err="1" smtClean="0"/>
              <a:t>P</a:t>
            </a:r>
            <a:r>
              <a:rPr lang="ru-RU" sz="2000" b="1" dirty="0" err="1" smtClean="0"/>
              <a:t>ipeline</a:t>
            </a:r>
            <a:r>
              <a:rPr lang="ru-RU" sz="2000" b="1" dirty="0" smtClean="0"/>
              <a:t>, </a:t>
            </a:r>
            <a:r>
              <a:rPr lang="ru-RU" sz="2000" b="1" dirty="0" err="1" smtClean="0"/>
              <a:t>пулл</a:t>
            </a:r>
            <a:r>
              <a:rPr lang="ru-RU" sz="2000" b="1" dirty="0" smtClean="0"/>
              <a:t> контейнера с приложением</a:t>
            </a:r>
            <a:r>
              <a:rPr lang="ru-RU" sz="2000" b="1" dirty="0"/>
              <a:t>, </a:t>
            </a:r>
            <a:r>
              <a:rPr lang="ru-RU" sz="2000" b="1" dirty="0" err="1"/>
              <a:t>деплой</a:t>
            </a:r>
            <a:r>
              <a:rPr lang="ru-RU" sz="2000" b="1" dirty="0"/>
              <a:t> приложения с помощью </a:t>
            </a:r>
            <a:r>
              <a:rPr lang="ru-RU" sz="2000" b="1" dirty="0" err="1"/>
              <a:t>Gitlab</a:t>
            </a:r>
            <a:r>
              <a:rPr lang="ru-RU" sz="2000" b="1" dirty="0"/>
              <a:t> на кластер </a:t>
            </a:r>
            <a:r>
              <a:rPr lang="ru-RU" sz="2000" b="1" dirty="0" err="1"/>
              <a:t>Kubernetes</a:t>
            </a:r>
            <a:r>
              <a:rPr lang="ru-RU" sz="2000" b="1" dirty="0"/>
              <a:t> </a:t>
            </a:r>
            <a:r>
              <a:rPr lang="ru-RU" sz="2000" b="1" dirty="0" err="1"/>
              <a:t>Digital</a:t>
            </a:r>
            <a:r>
              <a:rPr lang="ru-RU" sz="2000" b="1" dirty="0"/>
              <a:t> </a:t>
            </a:r>
            <a:r>
              <a:rPr lang="ru-RU" sz="2000" b="1" dirty="0" err="1"/>
              <a:t>Ocean</a:t>
            </a:r>
            <a:r>
              <a:rPr lang="ru-RU" sz="2000" b="1" dirty="0"/>
              <a:t> </a:t>
            </a:r>
            <a:endParaRPr lang="ru-RU" sz="2000" b="1" dirty="0" smtClean="0"/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endParaRPr lang="ru-RU" sz="2000" b="1" dirty="0" smtClean="0"/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9108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Ссылки: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7" name="Объект 11"/>
          <p:cNvSpPr>
            <a:spLocks noGrp="1"/>
          </p:cNvSpPr>
          <p:nvPr>
            <p:ph sz="half" idx="1"/>
          </p:nvPr>
        </p:nvSpPr>
        <p:spPr>
          <a:xfrm>
            <a:off x="921000" y="1539000"/>
            <a:ext cx="10620000" cy="4365000"/>
          </a:xfrm>
        </p:spPr>
        <p:txBody>
          <a:bodyPr/>
          <a:lstStyle/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/>
              <a:t>Ссылка на бот @</a:t>
            </a:r>
            <a:r>
              <a:rPr lang="en-US" sz="2000" b="1" smtClean="0"/>
              <a:t>BanditTestBot</a:t>
            </a:r>
            <a:endParaRPr lang="ru-RU" sz="2000" b="1" dirty="0" smtClean="0"/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Ссылка </a:t>
            </a:r>
            <a:r>
              <a:rPr lang="ru-RU" sz="2000" b="1" dirty="0"/>
              <a:t>на исходники </a:t>
            </a:r>
            <a:r>
              <a:rPr lang="ru-RU" sz="2000" b="1" dirty="0" err="1"/>
              <a:t>Java</a:t>
            </a:r>
            <a:r>
              <a:rPr lang="ru-RU" sz="2000" b="1" dirty="0"/>
              <a:t> Разработчика и </a:t>
            </a:r>
            <a:r>
              <a:rPr lang="ru-RU" sz="2000" b="1" dirty="0" err="1"/>
              <a:t>Data</a:t>
            </a:r>
            <a:r>
              <a:rPr lang="ru-RU" sz="2000" b="1" dirty="0"/>
              <a:t> </a:t>
            </a:r>
            <a:r>
              <a:rPr lang="ru-RU" sz="2000" b="1" dirty="0" err="1" smtClean="0"/>
              <a:t>Engineer</a:t>
            </a: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000" b="1" dirty="0" smtClean="0">
                <a:hlinkClick r:id="rId2"/>
              </a:rPr>
              <a:t>https</a:t>
            </a:r>
            <a:r>
              <a:rPr lang="ru-RU" sz="2000" b="1" dirty="0">
                <a:hlinkClick r:id="rId2"/>
              </a:rPr>
              <a:t>://</a:t>
            </a:r>
            <a:r>
              <a:rPr lang="ru-RU" sz="2000" b="1" dirty="0" smtClean="0">
                <a:hlinkClick r:id="rId2"/>
              </a:rPr>
              <a:t>github.com/cblpope3/BandItCryptoBot</a:t>
            </a:r>
            <a:endParaRPr lang="ru-RU" sz="2000" b="1" dirty="0" smtClean="0"/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/>
              <a:t>Ссылка на </a:t>
            </a:r>
            <a:r>
              <a:rPr lang="ru-RU" sz="2000" b="1" dirty="0" err="1" smtClean="0"/>
              <a:t>дашборды</a:t>
            </a: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000" b="1" dirty="0" smtClean="0">
                <a:hlinkClick r:id="rId3"/>
              </a:rPr>
              <a:t>http</a:t>
            </a:r>
            <a:r>
              <a:rPr lang="ru-RU" sz="2000" b="1" dirty="0">
                <a:hlinkClick r:id="rId3"/>
              </a:rPr>
              <a:t>://</a:t>
            </a:r>
            <a:r>
              <a:rPr lang="ru-RU" sz="2000" b="1" dirty="0" smtClean="0">
                <a:hlinkClick r:id="rId3"/>
              </a:rPr>
              <a:t>ec2-16-171-43-227.eu-north-1.compute.amazonaws.com:3000/d/twqdYjziz/micrometer-spring-throughput?orgId=1</a:t>
            </a:r>
            <a:r>
              <a:rPr lang="ru-RU" sz="2000" b="1" dirty="0"/>
              <a:t/>
            </a:r>
            <a:br>
              <a:rPr lang="ru-RU" sz="2000" b="1" dirty="0"/>
            </a:br>
            <a:r>
              <a:rPr lang="ru-RU" sz="2000" b="1" dirty="0" smtClean="0"/>
              <a:t>логин</a:t>
            </a:r>
            <a:r>
              <a:rPr lang="ru-RU" sz="2000" b="1" dirty="0"/>
              <a:t>: </a:t>
            </a:r>
            <a:r>
              <a:rPr lang="ru-RU" sz="2000" b="1" dirty="0" err="1"/>
              <a:t>admin</a:t>
            </a:r>
            <a:r>
              <a:rPr lang="ru-RU" sz="2000" b="1" dirty="0"/>
              <a:t> Пароль: </a:t>
            </a:r>
            <a:r>
              <a:rPr lang="ru-RU" sz="2000" b="1" dirty="0" smtClean="0"/>
              <a:t>BAND_IT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Ссылка на материалы</a:t>
            </a:r>
            <a:br>
              <a:rPr lang="ru-RU" sz="2000" b="1" dirty="0" smtClean="0"/>
            </a:br>
            <a:r>
              <a:rPr lang="en-US" sz="2000" b="1" dirty="0" smtClean="0">
                <a:hlinkClick r:id="rId4"/>
              </a:rPr>
              <a:t>https</a:t>
            </a:r>
            <a:r>
              <a:rPr lang="en-US" sz="2000" b="1" dirty="0">
                <a:hlinkClick r:id="rId4"/>
              </a:rPr>
              <a:t>://</a:t>
            </a:r>
            <a:r>
              <a:rPr lang="en-US" sz="2000" b="1" dirty="0" smtClean="0">
                <a:hlinkClick r:id="rId4"/>
              </a:rPr>
              <a:t>drive.google.com/drive/folders/1rVTcZazeI5d0tHWHsXhJhClvLFaCY5H8</a:t>
            </a:r>
            <a:endParaRPr lang="ru-RU" sz="2000" b="1" dirty="0" smtClean="0"/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2380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0"/>
            <a:ext cx="12192000" cy="6867000"/>
          </a:xfrm>
          <a:prstGeom prst="rect">
            <a:avLst/>
          </a:prstGeom>
          <a:noFill/>
        </p:spPr>
      </p:pic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515938" y="549275"/>
            <a:ext cx="11160125" cy="5759450"/>
          </a:xfrm>
          <a:prstGeom prst="round2DiagRect">
            <a:avLst>
              <a:gd name="adj1" fmla="val 12121"/>
              <a:gd name="adj2" fmla="val 22129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Google Shape;158;p19"/>
          <p:cNvSpPr txBox="1">
            <a:spLocks/>
          </p:cNvSpPr>
          <p:nvPr/>
        </p:nvSpPr>
        <p:spPr>
          <a:xfrm>
            <a:off x="876300" y="3282975"/>
            <a:ext cx="8099700" cy="1419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Google Shape;158;p19"/>
          <p:cNvSpPr txBox="1">
            <a:spLocks/>
          </p:cNvSpPr>
          <p:nvPr/>
        </p:nvSpPr>
        <p:spPr>
          <a:xfrm>
            <a:off x="7545236" y="5814276"/>
            <a:ext cx="4140064" cy="58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Font typeface="Arial" panose="020B0604020202020204" pitchFamily="34" charset="0"/>
              <a:buNone/>
            </a:pPr>
            <a:endParaRPr lang="ru-RU" sz="1400" dirty="0" smtClean="0"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233979"/>
            <a:ext cx="2205061" cy="735021"/>
          </a:xfrm>
          <a:prstGeom prst="rect">
            <a:avLst/>
          </a:prstGeom>
        </p:spPr>
      </p:pic>
      <p:sp>
        <p:nvSpPr>
          <p:cNvPr id="16" name="Нижний колонтитул 13"/>
          <p:cNvSpPr txBox="1">
            <a:spLocks/>
          </p:cNvSpPr>
          <p:nvPr/>
        </p:nvSpPr>
        <p:spPr>
          <a:xfrm>
            <a:off x="515938" y="6308725"/>
            <a:ext cx="4140063" cy="360363"/>
          </a:xfrm>
          <a:prstGeom prst="rect">
            <a:avLst/>
          </a:prstGeom>
        </p:spPr>
        <p:txBody>
          <a:bodyPr lIns="0" rIns="0" anchor="b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100" dirty="0" smtClean="0"/>
              <a:t>©2021 «БУКИ»</a:t>
            </a:r>
            <a:endParaRPr lang="ru-RU" sz="1100" dirty="0"/>
          </a:p>
        </p:txBody>
      </p:sp>
      <p:pic>
        <p:nvPicPr>
          <p:cNvPr id="2053" name="Picture 5" descr="D:\NeoStudy\Хакатон\BAND_IT_test\QR_co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63" y="743463"/>
            <a:ext cx="5398074" cy="539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31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561000" y="459000"/>
            <a:ext cx="8819700" cy="620573"/>
          </a:xfrm>
        </p:spPr>
        <p:txBody>
          <a:bodyPr/>
          <a:lstStyle/>
          <a:p>
            <a:r>
              <a:rPr lang="ru-RU" dirty="0" smtClean="0"/>
              <a:t>Команда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3</a:t>
            </a:fld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649069"/>
              </p:ext>
            </p:extLst>
          </p:nvPr>
        </p:nvGraphicFramePr>
        <p:xfrm>
          <a:off x="696000" y="999000"/>
          <a:ext cx="10935002" cy="5254567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02335">
                  <a:extLst>
                    <a:ext uri="{9D8B030D-6E8A-4147-A177-3AD203B41FA5}">
                      <a16:colId xmlns:a16="http://schemas.microsoft.com/office/drawing/2014/main" xmlns="" val="550056999"/>
                    </a:ext>
                  </a:extLst>
                </a:gridCol>
                <a:gridCol w="2598902"/>
                <a:gridCol w="6433765">
                  <a:extLst>
                    <a:ext uri="{9D8B030D-6E8A-4147-A177-3AD203B41FA5}">
                      <a16:colId xmlns:a16="http://schemas.microsoft.com/office/drawing/2014/main" xmlns="" val="1577772997"/>
                    </a:ext>
                  </a:extLst>
                </a:gridCol>
              </a:tblGrid>
              <a:tr h="324427">
                <a:tc>
                  <a:txBody>
                    <a:bodyPr/>
                    <a:lstStyle/>
                    <a:p>
                      <a:pPr rtl="0" fontAlgn="b"/>
                      <a:r>
                        <a:rPr lang="ru-RU" dirty="0" smtClean="0">
                          <a:effectLst/>
                        </a:rPr>
                        <a:t>Участник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dirty="0" smtClean="0">
                          <a:effectLst/>
                        </a:rPr>
                        <a:t>Роль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dirty="0" smtClean="0">
                          <a:effectLst/>
                        </a:rPr>
                        <a:t>Навыки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xmlns="" val="1628584163"/>
                  </a:ext>
                </a:extLst>
              </a:tr>
              <a:tr h="324427">
                <a:tc>
                  <a:txBody>
                    <a:bodyPr/>
                    <a:lstStyle/>
                    <a:p>
                      <a:pPr rtl="0" fontAlgn="b"/>
                      <a:r>
                        <a:rPr lang="ru-RU" dirty="0">
                          <a:effectLst/>
                        </a:rPr>
                        <a:t>Георгий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dirty="0">
                          <a:effectLst/>
                        </a:rPr>
                        <a:t>Системный </a:t>
                      </a:r>
                      <a:r>
                        <a:rPr lang="ru-RU" dirty="0" err="1">
                          <a:effectLst/>
                        </a:rPr>
                        <a:t>инеженер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Администрирование серверов (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windows,linux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навыки работы с докером,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базы данных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ansible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системы мониторинга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Prometheus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Grafana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xmlns="" val="989456611"/>
                  </a:ext>
                </a:extLst>
              </a:tr>
              <a:tr h="121387">
                <a:tc>
                  <a:txBody>
                    <a:bodyPr/>
                    <a:lstStyle/>
                    <a:p>
                      <a:pPr rtl="0" fontAlgn="b"/>
                      <a:r>
                        <a:rPr lang="ru-RU" dirty="0">
                          <a:effectLst/>
                        </a:rPr>
                        <a:t>Евгений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dirty="0">
                          <a:effectLst/>
                        </a:rPr>
                        <a:t>Аналитик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dirty="0" err="1" smtClean="0">
                          <a:effectLst/>
                        </a:rPr>
                        <a:t>User</a:t>
                      </a:r>
                      <a:r>
                        <a:rPr lang="ru-RU" dirty="0" smtClean="0">
                          <a:effectLst/>
                        </a:rPr>
                        <a:t> </a:t>
                      </a:r>
                      <a:r>
                        <a:rPr lang="ru-RU" dirty="0" err="1">
                          <a:effectLst/>
                        </a:rPr>
                        <a:t>Stories</a:t>
                      </a:r>
                      <a:r>
                        <a:rPr lang="ru-RU" dirty="0">
                          <a:effectLst/>
                        </a:rPr>
                        <a:t>, </a:t>
                      </a:r>
                      <a:r>
                        <a:rPr lang="ru-RU" dirty="0" err="1">
                          <a:effectLst/>
                        </a:rPr>
                        <a:t>Use</a:t>
                      </a:r>
                      <a:r>
                        <a:rPr lang="ru-RU" dirty="0">
                          <a:effectLst/>
                        </a:rPr>
                        <a:t> </a:t>
                      </a:r>
                      <a:r>
                        <a:rPr lang="ru-RU" dirty="0" err="1">
                          <a:effectLst/>
                        </a:rPr>
                        <a:t>Cases</a:t>
                      </a:r>
                      <a:r>
                        <a:rPr lang="ru-RU" dirty="0">
                          <a:effectLst/>
                        </a:rPr>
                        <a:t>, BPMN, </a:t>
                      </a:r>
                      <a:r>
                        <a:rPr lang="en-US" dirty="0" smtClean="0">
                          <a:effectLst/>
                        </a:rPr>
                        <a:t>UML</a:t>
                      </a:r>
                      <a:r>
                        <a:rPr lang="ru-RU" dirty="0" smtClean="0">
                          <a:effectLst/>
                        </a:rPr>
                        <a:t>, XML/XSD, JSON,</a:t>
                      </a:r>
                      <a:r>
                        <a:rPr lang="ru-RU" baseline="0" dirty="0" smtClean="0">
                          <a:effectLst/>
                        </a:rPr>
                        <a:t> </a:t>
                      </a:r>
                      <a:r>
                        <a:rPr lang="en-US" baseline="0" dirty="0" smtClean="0">
                          <a:effectLst/>
                        </a:rPr>
                        <a:t>C#</a:t>
                      </a:r>
                    </a:p>
                    <a:p>
                      <a:pPr rtl="0" fontAlgn="b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Опыт по внедрению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развитию системы мониторинга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xmlns="" val="255392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ru-RU">
                          <a:effectLst/>
                        </a:rPr>
                        <a:t>Евдокия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>
                          <a:effectLst/>
                        </a:rPr>
                        <a:t>Аналитик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Stories, Job Stories, BPMN, SQL, Python,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основы анализа данных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xmlns="" val="2851986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ru-RU">
                          <a:effectLst/>
                        </a:rPr>
                        <a:t>Николай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Java-</a:t>
                      </a:r>
                      <a:r>
                        <a:rPr lang="ru-RU">
                          <a:effectLst/>
                        </a:rPr>
                        <a:t>разработчик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Java, Spring Framework,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PostgreSQL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HTML/CSS/JavaScript,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JSON/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Yaml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/XML, HTTP, TCP/IP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xmlns="" val="2524627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ru-RU">
                          <a:effectLst/>
                        </a:rPr>
                        <a:t>Ольга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>
                          <a:effectLst/>
                        </a:rPr>
                        <a:t>Тестировщик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Базовые знания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•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XML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XSD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 </a:t>
                      </a:r>
                    </a:p>
                    <a:p>
                      <a:pPr rtl="0" fontAlgn="b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SOAP UI,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Altova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XMLSpy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•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Теория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SOA, SOAP, REST </a:t>
                      </a:r>
                      <a:endParaRPr lang="ru-RU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 fontAlgn="b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Postman, Swagger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•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Составление тест-кейсов в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SpiraTest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xmlns="" val="405297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ru-RU">
                          <a:effectLst/>
                        </a:rPr>
                        <a:t>Рашат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>
                          <a:effectLst/>
                        </a:rPr>
                        <a:t>Дата инженер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запросы (вложенные запросы, оконные функции) </a:t>
                      </a: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Опыт программирования на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Pandas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285750" indent="-285750" rtl="0" fontAlgn="b">
                        <a:buFontTx/>
                        <a:buChar char="-"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Опыт работы со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PySpark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Опыт работы с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xmlns="" val="4044960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ru-RU">
                          <a:effectLst/>
                        </a:rPr>
                        <a:t>Андрей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DevOps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effectLst/>
                        </a:rPr>
                        <a:t>Docker</a:t>
                      </a:r>
                      <a:r>
                        <a:rPr lang="ru-RU" dirty="0" smtClean="0">
                          <a:effectLst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Kubernetes</a:t>
                      </a:r>
                      <a:r>
                        <a:rPr lang="ru-RU" dirty="0" smtClean="0">
                          <a:effectLst/>
                        </a:rPr>
                        <a:t>,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Ansible</a:t>
                      </a:r>
                      <a:r>
                        <a:rPr lang="ru-RU" dirty="0" smtClean="0">
                          <a:effectLst/>
                        </a:rPr>
                        <a:t>, БД, </a:t>
                      </a:r>
                      <a:r>
                        <a:rPr lang="en-US" dirty="0" err="1" smtClean="0">
                          <a:effectLst/>
                        </a:rPr>
                        <a:t>linux</a:t>
                      </a:r>
                      <a:r>
                        <a:rPr lang="ru-RU" dirty="0" smtClean="0">
                          <a:effectLst/>
                        </a:rPr>
                        <a:t>, компьютерные</a:t>
                      </a:r>
                      <a:r>
                        <a:rPr lang="ru-RU" baseline="0" dirty="0" smtClean="0">
                          <a:effectLst/>
                        </a:rPr>
                        <a:t> </a:t>
                      </a:r>
                      <a:r>
                        <a:rPr lang="ru-RU" dirty="0" smtClean="0">
                          <a:effectLst/>
                        </a:rPr>
                        <a:t>сети, </a:t>
                      </a:r>
                      <a:r>
                        <a:rPr lang="en-US" dirty="0" err="1" smtClean="0">
                          <a:effectLst/>
                        </a:rPr>
                        <a:t>gitlab</a:t>
                      </a:r>
                      <a:r>
                        <a:rPr lang="ru-RU" dirty="0" smtClean="0">
                          <a:effectLst/>
                        </a:rPr>
                        <a:t>, </a:t>
                      </a:r>
                      <a:r>
                        <a:rPr lang="en-US" dirty="0" smtClean="0">
                          <a:effectLst/>
                        </a:rPr>
                        <a:t>Jenkins</a:t>
                      </a:r>
                      <a:r>
                        <a:rPr lang="ru-RU" dirty="0" smtClean="0">
                          <a:effectLst/>
                        </a:rPr>
                        <a:t>, </a:t>
                      </a:r>
                      <a:r>
                        <a:rPr lang="en-US" dirty="0" err="1" smtClean="0">
                          <a:effectLst/>
                        </a:rPr>
                        <a:t>TeamCity</a:t>
                      </a:r>
                      <a:r>
                        <a:rPr lang="ru-RU" dirty="0" smtClean="0">
                          <a:effectLst/>
                        </a:rPr>
                        <a:t>, </a:t>
                      </a:r>
                      <a:r>
                        <a:rPr lang="en-US" dirty="0" err="1" smtClean="0">
                          <a:effectLst/>
                        </a:rPr>
                        <a:t>Nginx</a:t>
                      </a:r>
                      <a:r>
                        <a:rPr lang="ru-RU" dirty="0" smtClean="0">
                          <a:effectLst/>
                        </a:rPr>
                        <a:t> </a:t>
                      </a:r>
                      <a:r>
                        <a:rPr lang="ru-RU" dirty="0">
                          <a:effectLst/>
                        </a:rPr>
                        <a:t>и их </a:t>
                      </a:r>
                      <a:r>
                        <a:rPr lang="ru-RU" dirty="0" err="1" smtClean="0">
                          <a:effectLst/>
                        </a:rPr>
                        <a:t>аналогаи</a:t>
                      </a:r>
                      <a:endParaRPr lang="ru-RU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xmlns="" val="2948307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4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Функционал бота </a:t>
            </a:r>
            <a:r>
              <a:rPr lang="en-US" b="1" dirty="0"/>
              <a:t>@</a:t>
            </a:r>
            <a:r>
              <a:rPr lang="en-US" b="1" dirty="0" err="1" smtClean="0"/>
              <a:t>BanditTestBot</a:t>
            </a:r>
            <a:r>
              <a:rPr lang="ru-RU" dirty="0" smtClean="0"/>
              <a:t>: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Объект 11"/>
          <p:cNvSpPr>
            <a:spLocks noGrp="1"/>
          </p:cNvSpPr>
          <p:nvPr>
            <p:ph sz="half" idx="1"/>
          </p:nvPr>
        </p:nvSpPr>
        <p:spPr>
          <a:xfrm>
            <a:off x="1776000" y="1314000"/>
            <a:ext cx="8010000" cy="4995000"/>
          </a:xfrm>
        </p:spPr>
        <p:txBody>
          <a:bodyPr/>
          <a:lstStyle/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Возможные операции с валютами: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1800" b="1" dirty="0" smtClean="0">
                <a:solidFill>
                  <a:schemeClr val="tx1"/>
                </a:solidFill>
              </a:rPr>
              <a:t>Подписка/Отписка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1800" b="1" dirty="0" smtClean="0">
                <a:solidFill>
                  <a:schemeClr val="tx1"/>
                </a:solidFill>
              </a:rPr>
              <a:t>Пауза/Возобновление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1800" b="1" dirty="0" smtClean="0">
                <a:solidFill>
                  <a:schemeClr val="tx1"/>
                </a:solidFill>
              </a:rPr>
              <a:t>Удаление всех подписок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1800" b="1" dirty="0" smtClean="0">
                <a:solidFill>
                  <a:schemeClr val="tx1"/>
                </a:solidFill>
              </a:rPr>
              <a:t>Отображение всех подписок пользователя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1800" b="1" dirty="0" smtClean="0">
                <a:solidFill>
                  <a:schemeClr val="tx1"/>
                </a:solidFill>
              </a:rPr>
              <a:t>Список доступных валют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1800" b="1" dirty="0" smtClean="0">
                <a:solidFill>
                  <a:schemeClr val="tx1"/>
                </a:solidFill>
              </a:rPr>
              <a:t>Быстрый курс валют без подписки</a:t>
            </a:r>
            <a:endParaRPr lang="ru-RU" sz="1800" b="1" dirty="0" smtClean="0"/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Текстовые команды и интерактивный режим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ru-RU" sz="2000" b="1" dirty="0" smtClean="0"/>
              <a:t>Типы триггеров: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1800" b="1" dirty="0" smtClean="0">
                <a:solidFill>
                  <a:schemeClr val="tx1"/>
                </a:solidFill>
              </a:rPr>
              <a:t>Рассылка – периодический вывод курса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1800" b="1" dirty="0" smtClean="0">
                <a:solidFill>
                  <a:schemeClr val="tx1"/>
                </a:solidFill>
              </a:rPr>
              <a:t>Среднее за минут (скользящее)</a:t>
            </a:r>
          </a:p>
          <a:p>
            <a:pPr marL="1085850" lvl="1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ru-RU" sz="1800" b="1" dirty="0" smtClean="0">
                <a:solidFill>
                  <a:schemeClr val="tx1"/>
                </a:solidFill>
              </a:rPr>
              <a:t>Будильник – оповещение по достижении значения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endParaRPr lang="ru-R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10012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Примеры экранов бота </a:t>
            </a:r>
            <a:r>
              <a:rPr lang="en-US" b="1" dirty="0"/>
              <a:t>@</a:t>
            </a:r>
            <a:r>
              <a:rPr lang="en-US" b="1" dirty="0" err="1" smtClean="0"/>
              <a:t>BanditTestBot</a:t>
            </a:r>
            <a:r>
              <a:rPr lang="ru-RU" dirty="0" smtClean="0"/>
              <a:t>: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516000" y="1179000"/>
            <a:ext cx="11115000" cy="4995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0" y="1951025"/>
            <a:ext cx="2342306" cy="310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00" y="1791898"/>
            <a:ext cx="2510025" cy="326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48" y="1922455"/>
            <a:ext cx="2388752" cy="3135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000" y="1791898"/>
            <a:ext cx="2520000" cy="3326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2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Артефакты аналитики: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7" name="Объект 11"/>
          <p:cNvSpPr>
            <a:spLocks noGrp="1"/>
          </p:cNvSpPr>
          <p:nvPr>
            <p:ph sz="half" idx="1"/>
          </p:nvPr>
        </p:nvSpPr>
        <p:spPr>
          <a:xfrm>
            <a:off x="2091000" y="1539000"/>
            <a:ext cx="8010000" cy="4995000"/>
          </a:xfrm>
        </p:spPr>
        <p:txBody>
          <a:bodyPr/>
          <a:lstStyle/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Подробный </a:t>
            </a:r>
            <a:r>
              <a:rPr lang="en-US" sz="2000" b="1" dirty="0" smtClean="0"/>
              <a:t>Use Case </a:t>
            </a:r>
            <a:r>
              <a:rPr lang="ru-RU" sz="2000" b="1" dirty="0" smtClean="0"/>
              <a:t>работы системы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-US" sz="2000" b="1" dirty="0" smtClean="0"/>
              <a:t>UML </a:t>
            </a:r>
            <a:r>
              <a:rPr lang="ru-RU" sz="2000" b="1" dirty="0" smtClean="0"/>
              <a:t>Базы данных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Бизнес-метрики работы приложения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ru-RU" sz="2000" b="1" dirty="0" smtClean="0"/>
              <a:t>7 </a:t>
            </a:r>
            <a:r>
              <a:rPr lang="en-US" sz="2000" b="1" dirty="0" smtClean="0"/>
              <a:t>User Stories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-US" sz="2000" b="1" dirty="0" smtClean="0"/>
              <a:t>7 Job Stories</a:t>
            </a:r>
            <a:endParaRPr lang="ru-RU" sz="2000" b="1" dirty="0" smtClean="0"/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-US" sz="2000" b="1" dirty="0" smtClean="0"/>
              <a:t>BPMN </a:t>
            </a:r>
            <a:r>
              <a:rPr lang="ru-RU" sz="2000" b="1" dirty="0" smtClean="0"/>
              <a:t>всех процессов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ru-RU" sz="2000" b="1" dirty="0" smtClean="0"/>
              <a:t>Структурная схема архитектуры приложения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ru-RU" sz="2000" b="1" dirty="0" smtClean="0"/>
              <a:t>Карта диалоговых окон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ru-RU" sz="2000" b="1" dirty="0" smtClean="0"/>
              <a:t>Предложения по развитию функционала</a:t>
            </a:r>
          </a:p>
          <a:p>
            <a:pPr marL="457200" indent="-457200">
              <a:lnSpc>
                <a:spcPts val="21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ru-RU" sz="2000" b="1" dirty="0" smtClean="0"/>
              <a:t>Техническое задание</a:t>
            </a:r>
          </a:p>
        </p:txBody>
      </p:sp>
    </p:spTree>
    <p:extLst>
      <p:ext uri="{BB962C8B-B14F-4D97-AF65-F5344CB8AC3E}">
        <p14:creationId xmlns:p14="http://schemas.microsoft.com/office/powerpoint/2010/main" val="89003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Бизнес-метрики приложения: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Объект 11"/>
          <p:cNvSpPr>
            <a:spLocks noGrp="1"/>
          </p:cNvSpPr>
          <p:nvPr>
            <p:ph sz="half" idx="1"/>
          </p:nvPr>
        </p:nvSpPr>
        <p:spPr>
          <a:xfrm>
            <a:off x="1146000" y="1314000"/>
            <a:ext cx="9405000" cy="4995000"/>
          </a:xfrm>
        </p:spPr>
        <p:txBody>
          <a:bodyPr/>
          <a:lstStyle/>
          <a:p>
            <a:pPr marL="0" indent="0">
              <a:buNone/>
            </a:pPr>
            <a:r>
              <a:rPr lang="ru-RU" sz="2000" b="1" dirty="0"/>
              <a:t>Количество пользователей</a:t>
            </a:r>
          </a:p>
          <a:p>
            <a:r>
              <a:rPr lang="ru-RU" sz="2000" dirty="0"/>
              <a:t>всего зарегистрированных - показывает популярность робота</a:t>
            </a:r>
          </a:p>
          <a:p>
            <a:r>
              <a:rPr lang="ru-RU" sz="2000" dirty="0"/>
              <a:t>активных/архивных - достаточность функционала</a:t>
            </a:r>
          </a:p>
          <a:p>
            <a:r>
              <a:rPr lang="ru-RU" sz="2000" dirty="0"/>
              <a:t>повторных - функциональность относительно конкурентов</a:t>
            </a:r>
          </a:p>
          <a:p>
            <a:r>
              <a:rPr lang="ru-RU" sz="2000" dirty="0"/>
              <a:t>количество новых пользователей за месяц - показывает популярность робота</a:t>
            </a:r>
          </a:p>
          <a:p>
            <a:pPr marL="0" indent="0">
              <a:buNone/>
            </a:pPr>
            <a:r>
              <a:rPr lang="ru-RU" sz="2000" b="1" dirty="0"/>
              <a:t>Количество подписок</a:t>
            </a:r>
          </a:p>
          <a:p>
            <a:r>
              <a:rPr lang="ru-RU" sz="2000" dirty="0"/>
              <a:t>всего - популярность робота</a:t>
            </a:r>
          </a:p>
          <a:p>
            <a:r>
              <a:rPr lang="ru-RU" sz="2000" dirty="0"/>
              <a:t>количество по типам - для оценки наиболее требуемого функционала, анализ расширения функционала</a:t>
            </a:r>
          </a:p>
          <a:p>
            <a:pPr marL="0" indent="0">
              <a:buNone/>
            </a:pPr>
            <a:r>
              <a:rPr lang="ru-RU" sz="2000" b="1" dirty="0"/>
              <a:t>Количество валют</a:t>
            </a:r>
          </a:p>
          <a:p>
            <a:r>
              <a:rPr lang="ru-RU" sz="2000" dirty="0"/>
              <a:t>доступные из возможных - функциональность</a:t>
            </a:r>
          </a:p>
          <a:p>
            <a:pPr marL="0" indent="0">
              <a:buNone/>
            </a:pPr>
            <a:r>
              <a:rPr lang="ru-RU" sz="2000" b="1" dirty="0"/>
              <a:t>Интуитивность интерфейса</a:t>
            </a:r>
          </a:p>
          <a:p>
            <a:r>
              <a:rPr lang="ru-RU" sz="2000" dirty="0"/>
              <a:t>количество запросов страницы помощи - показывает удобство интерфейса</a:t>
            </a:r>
          </a:p>
          <a:p>
            <a:r>
              <a:rPr lang="ru-RU" sz="2000" dirty="0"/>
              <a:t>количество использования текстовых команд относительно интерактивного режима - показывает удобство </a:t>
            </a:r>
            <a:r>
              <a:rPr lang="ru-RU" sz="2000" dirty="0" smtClean="0"/>
              <a:t>интерфейса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618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Предлагаемое развитие: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" name="Объект 11"/>
          <p:cNvSpPr>
            <a:spLocks noGrp="1"/>
          </p:cNvSpPr>
          <p:nvPr>
            <p:ph sz="half" idx="1"/>
          </p:nvPr>
        </p:nvSpPr>
        <p:spPr>
          <a:xfrm>
            <a:off x="1146000" y="1314000"/>
            <a:ext cx="9405000" cy="3195000"/>
          </a:xfrm>
        </p:spPr>
        <p:txBody>
          <a:bodyPr/>
          <a:lstStyle/>
          <a:p>
            <a:r>
              <a:rPr lang="ru-RU" sz="2000" dirty="0"/>
              <a:t>Настраиваемое время периодического оповещения</a:t>
            </a:r>
          </a:p>
          <a:p>
            <a:r>
              <a:rPr lang="ru-RU" sz="2000" dirty="0"/>
              <a:t>Выбор источника </a:t>
            </a:r>
            <a:r>
              <a:rPr lang="ru-RU" sz="2000" dirty="0" smtClean="0"/>
              <a:t>курса (курсов)</a:t>
            </a:r>
            <a:endParaRPr lang="ru-RU" sz="2000" dirty="0"/>
          </a:p>
          <a:p>
            <a:r>
              <a:rPr lang="ru-RU" sz="2000" dirty="0"/>
              <a:t>Функционал торговли валютами.</a:t>
            </a:r>
          </a:p>
          <a:p>
            <a:r>
              <a:rPr lang="ru-RU" sz="2000" dirty="0"/>
              <a:t>Если пользователь долго сидит без подписок, напомнить о себе сообщением.</a:t>
            </a:r>
          </a:p>
          <a:p>
            <a:r>
              <a:rPr lang="ru-RU" sz="2000" dirty="0"/>
              <a:t>Настройка суточного графика паузы и возобновления оповещения. Например, в 00:00 автоматически ставить на паузу, в 10:00 автоматически возобновлять оповещения.</a:t>
            </a:r>
          </a:p>
          <a:p>
            <a:r>
              <a:rPr lang="ru-RU" sz="2000" dirty="0"/>
              <a:t>Функционал материальной благодарности разработчиком – </a:t>
            </a:r>
            <a:r>
              <a:rPr lang="ru-RU" sz="2000" dirty="0" err="1"/>
              <a:t>donate</a:t>
            </a:r>
            <a:r>
              <a:rPr lang="ru-RU" sz="2000" dirty="0"/>
              <a:t>.</a:t>
            </a:r>
          </a:p>
          <a:p>
            <a:r>
              <a:rPr lang="ru-RU" sz="2000" dirty="0"/>
              <a:t>Оповещение о появлении новой валюты на рынке.</a:t>
            </a:r>
          </a:p>
          <a:p>
            <a:pPr marL="0" indent="0">
              <a:buNone/>
            </a:pPr>
            <a:r>
              <a:rPr lang="ru-RU" sz="2000" dirty="0"/>
              <a:t/>
            </a:r>
            <a:br>
              <a:rPr lang="ru-RU" sz="2000" dirty="0"/>
            </a:br>
            <a:endParaRPr lang="ru-RU" sz="2000" dirty="0"/>
          </a:p>
        </p:txBody>
      </p:sp>
      <p:sp>
        <p:nvSpPr>
          <p:cNvPr id="5" name="Заголовок 5"/>
          <p:cNvSpPr txBox="1">
            <a:spLocks/>
          </p:cNvSpPr>
          <p:nvPr/>
        </p:nvSpPr>
        <p:spPr>
          <a:xfrm>
            <a:off x="786000" y="4419000"/>
            <a:ext cx="8819700" cy="6205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89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ru-RU" dirty="0" smtClean="0"/>
              <a:t>Допущения и ограничения:</a:t>
            </a:r>
            <a:endParaRPr lang="en-US" dirty="0"/>
          </a:p>
        </p:txBody>
      </p:sp>
      <p:sp>
        <p:nvSpPr>
          <p:cNvPr id="8" name="Объект 11"/>
          <p:cNvSpPr txBox="1">
            <a:spLocks/>
          </p:cNvSpPr>
          <p:nvPr/>
        </p:nvSpPr>
        <p:spPr>
          <a:xfrm>
            <a:off x="1101000" y="4914000"/>
            <a:ext cx="9405000" cy="11250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  <a:tabLst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87552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i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/>
              <a:t>Выбрано 8 валют для демонстрации возможностей</a:t>
            </a:r>
          </a:p>
          <a:p>
            <a:r>
              <a:rPr lang="ru-RU" sz="2000" dirty="0" smtClean="0"/>
              <a:t>Функционал модуля обработки Триггеров ограничен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696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NeoStudy\Хакатон\BAND_IT_test\Аналитика\Архитектур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00" y="819000"/>
            <a:ext cx="7354725" cy="531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876300" y="819000"/>
            <a:ext cx="8819700" cy="620573"/>
          </a:xfrm>
        </p:spPr>
        <p:txBody>
          <a:bodyPr/>
          <a:lstStyle/>
          <a:p>
            <a:r>
              <a:rPr lang="ru-RU" dirty="0" smtClean="0"/>
              <a:t>Архитектура</a:t>
            </a:r>
            <a:endParaRPr lang="en-US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835B-2651-4DA9-BBA3-14F7095E4B97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569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rop">
  <a:themeElements>
    <a:clrScheme name="Другая 4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D20050"/>
      </a:accent2>
      <a:accent3>
        <a:srgbClr val="FFF0AA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1_Crop">
  <a:themeElements>
    <a:clrScheme name="Другая 2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D20050"/>
      </a:accent2>
      <a:accent3>
        <a:srgbClr val="FFF0AA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3_Crop">
  <a:themeElements>
    <a:clrScheme name="Другая 2">
      <a:dk1>
        <a:srgbClr val="140032"/>
      </a:dk1>
      <a:lt1>
        <a:srgbClr val="FFFFFF"/>
      </a:lt1>
      <a:dk2>
        <a:srgbClr val="46006E"/>
      </a:dk2>
      <a:lt2>
        <a:srgbClr val="FFFFFF"/>
      </a:lt2>
      <a:accent1>
        <a:srgbClr val="FFA019"/>
      </a:accent1>
      <a:accent2>
        <a:srgbClr val="D20050"/>
      </a:accent2>
      <a:accent3>
        <a:srgbClr val="FFF0AA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C621321058D4B46B15D67C49AD8D21F" ma:contentTypeVersion="5" ma:contentTypeDescription="Создание документа." ma:contentTypeScope="" ma:versionID="1aa6479373fa8b5ffdea95fe47cada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9d58f4857a619b7c345529988bca39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CA2FD9-D987-430A-B39B-A35494703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AF025F-4DC8-4139-8EA4-F4E5FDC5FB7B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BBDA5C8-656A-4A13-9A9D-2C2EC61809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7609</TotalTime>
  <Words>1030</Words>
  <Application>Microsoft Office PowerPoint</Application>
  <PresentationFormat>Произвольный</PresentationFormat>
  <Paragraphs>214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2_Crop</vt:lpstr>
      <vt:lpstr>1_Crop</vt:lpstr>
      <vt:lpstr>3_Crop</vt:lpstr>
      <vt:lpstr>Презентация PowerPoint</vt:lpstr>
      <vt:lpstr>Презентация PowerPoint</vt:lpstr>
      <vt:lpstr>Команда</vt:lpstr>
      <vt:lpstr>Функционал бота @BanditTestBot:</vt:lpstr>
      <vt:lpstr>Примеры экранов бота @BanditTestBot:</vt:lpstr>
      <vt:lpstr>Артефакты аналитики:</vt:lpstr>
      <vt:lpstr>Бизнес-метрики приложения:</vt:lpstr>
      <vt:lpstr>Предлагаемое развитие:</vt:lpstr>
      <vt:lpstr>Архитектура</vt:lpstr>
      <vt:lpstr>UML TriggersDB</vt:lpstr>
      <vt:lpstr>Особенности программного решения</vt:lpstr>
      <vt:lpstr>Отчет о тестировании @BanditTestBot</vt:lpstr>
      <vt:lpstr>Случайное выявление бага при тестировании бота</vt:lpstr>
      <vt:lpstr>Подготовка данных для ML-модели</vt:lpstr>
      <vt:lpstr>Дашборды </vt:lpstr>
      <vt:lpstr>Результат:</vt:lpstr>
      <vt:lpstr>Ссылки: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Prudnikov, Aleksandr</dc:creator>
  <cp:lastModifiedBy>Corvette</cp:lastModifiedBy>
  <cp:revision>876</cp:revision>
  <dcterms:created xsi:type="dcterms:W3CDTF">2019-11-25T13:05:53Z</dcterms:created>
  <dcterms:modified xsi:type="dcterms:W3CDTF">2022-02-20T07:17:41Z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0x010100FC621321058D4B46B15D67C49AD8D21F</vt:lpwstr>
  </property>
</Properties>
</file>